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CC0220-AF86-41B7-9CB2-1D64921985E0}">
  <a:tblStyle styleId="{2ACC0220-AF86-41B7-9CB2-1D64921985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HelveticaNeue-regular.fntdata"/><Relationship Id="rId23" Type="http://schemas.openxmlformats.org/officeDocument/2006/relationships/slide" Target="slides/slide17.xml"/><Relationship Id="rId26" Type="http://schemas.openxmlformats.org/officeDocument/2006/relationships/font" Target="fonts/HelveticaNeue-italic.fntdata"/><Relationship Id="rId25" Type="http://schemas.openxmlformats.org/officeDocument/2006/relationships/font" Target="fonts/HelveticaNeue-bold.fntdata"/><Relationship Id="rId27" Type="http://schemas.openxmlformats.org/officeDocument/2006/relationships/font" Target="fonts/HelveticaNeue-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27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7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7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7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7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335" name="Google Shape;3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342" name="Google Shape;34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075a6ea09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075a6ea09_2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351" name="Google Shape;351;gd075a6ea09_2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358" name="Google Shape;3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366" name="Google Shape;3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378" name="Google Shape;37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386" name="Google Shape;3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4" name="Google Shape;39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268" name="Google Shape;26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57ada4f3a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276" name="Google Shape;276;gd57ada4f3a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284" name="Google Shape;28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292" name="Google Shape;2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300" name="Google Shape;3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308" name="Google Shape;3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317" name="Google Shape;31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326" name="Google Shape;3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aspire.sice.indiana.edu/index.html" TargetMode="Externa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 name="Shape 13"/>
        <p:cNvGrpSpPr/>
        <p:nvPr/>
      </p:nvGrpSpPr>
      <p:grpSpPr>
        <a:xfrm>
          <a:off x="0" y="0"/>
          <a:ext cx="0" cy="0"/>
          <a:chOff x="0" y="0"/>
          <a:chExt cx="0" cy="0"/>
        </a:xfrm>
      </p:grpSpPr>
      <p:sp>
        <p:nvSpPr>
          <p:cNvPr id="14" name="Google Shape;14;p2"/>
          <p:cNvSpPr txBox="1"/>
          <p:nvPr>
            <p:ph type="ctrTitle"/>
          </p:nvPr>
        </p:nvSpPr>
        <p:spPr>
          <a:xfrm>
            <a:off x="1499781" y="185639"/>
            <a:ext cx="7434814" cy="149015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2800">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5" name="Google Shape;15;p2"/>
          <p:cNvSpPr/>
          <p:nvPr/>
        </p:nvSpPr>
        <p:spPr>
          <a:xfrm>
            <a:off x="0" y="1"/>
            <a:ext cx="1228144" cy="5143499"/>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pic>
        <p:nvPicPr>
          <p:cNvPr descr="trident.eps" id="16" name="Google Shape;16;p2"/>
          <p:cNvPicPr preferRelativeResize="0"/>
          <p:nvPr/>
        </p:nvPicPr>
        <p:blipFill rotWithShape="1">
          <a:blip r:embed="rId2">
            <a:alphaModFix/>
          </a:blip>
          <a:srcRect b="0" l="0" r="0" t="0"/>
          <a:stretch/>
        </p:blipFill>
        <p:spPr>
          <a:xfrm>
            <a:off x="191690" y="3846263"/>
            <a:ext cx="844764" cy="1065966"/>
          </a:xfrm>
          <a:prstGeom prst="rect">
            <a:avLst/>
          </a:prstGeom>
          <a:noFill/>
          <a:ln>
            <a:noFill/>
          </a:ln>
        </p:spPr>
      </p:pic>
      <p:sp>
        <p:nvSpPr>
          <p:cNvPr id="17" name="Google Shape;17;p2"/>
          <p:cNvSpPr/>
          <p:nvPr/>
        </p:nvSpPr>
        <p:spPr>
          <a:xfrm>
            <a:off x="1499782" y="1915633"/>
            <a:ext cx="5050636" cy="115929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Helvetica Neue"/>
                <a:ea typeface="Helvetica Neue"/>
                <a:cs typeface="Helvetica Neue"/>
                <a:sym typeface="Helvetica Neue"/>
              </a:rPr>
              <a:t>[Name]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50"/>
              </a:spcBef>
              <a:spcAft>
                <a:spcPts val="0"/>
              </a:spcAft>
              <a:buClr>
                <a:srgbClr val="000000"/>
              </a:buClr>
              <a:buSzPts val="1600"/>
              <a:buFont typeface="Arial"/>
              <a:buNone/>
            </a:pPr>
            <a:r>
              <a:rPr b="0" i="0" lang="en-US" sz="1600" u="none" cap="none" strike="noStrike">
                <a:solidFill>
                  <a:schemeClr val="dk1"/>
                </a:solidFill>
                <a:latin typeface="Helvetica Neue"/>
                <a:ea typeface="Helvetica Neue"/>
                <a:cs typeface="Helvetica Neue"/>
                <a:sym typeface="Helvetica Neue"/>
              </a:rPr>
              <a:t>[Departments]</a:t>
            </a:r>
            <a:endParaRPr b="0" i="0"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150"/>
              </a:spcBef>
              <a:spcAft>
                <a:spcPts val="0"/>
              </a:spcAft>
              <a:buClr>
                <a:srgbClr val="000000"/>
              </a:buClr>
              <a:buSzPts val="1600"/>
              <a:buFont typeface="Arial"/>
              <a:buNone/>
            </a:pPr>
            <a:r>
              <a:rPr b="0" i="0" lang="en-US" sz="1600" u="none" cap="none" strike="noStrike">
                <a:solidFill>
                  <a:schemeClr val="dk1"/>
                </a:solidFill>
                <a:latin typeface="Helvetica Neue"/>
                <a:ea typeface="Helvetica Neue"/>
                <a:cs typeface="Helvetica Neue"/>
                <a:sym typeface="Helvetica Neue"/>
              </a:rPr>
              <a:t>Audio, Speech, and Information Retrieval (ASPIRE) </a:t>
            </a:r>
            <a:r>
              <a:rPr b="0" i="0" lang="en-US" sz="1600" u="sng" cap="none" strike="noStrike">
                <a:solidFill>
                  <a:schemeClr val="hlink"/>
                </a:solidFill>
                <a:latin typeface="Helvetica Neue"/>
                <a:ea typeface="Helvetica Neue"/>
                <a:cs typeface="Helvetica Neue"/>
                <a:sym typeface="Helvetica Neue"/>
                <a:hlinkClick r:id="rId3"/>
              </a:rPr>
              <a:t>https://aspire.sice.indiana.edu</a:t>
            </a:r>
            <a:endParaRPr b="0" i="0" sz="1600" u="none" cap="none" strike="noStrike">
              <a:solidFill>
                <a:schemeClr val="dk1"/>
              </a:solidFill>
              <a:latin typeface="Helvetica Neue"/>
              <a:ea typeface="Helvetica Neue"/>
              <a:cs typeface="Helvetica Neue"/>
              <a:sym typeface="Helvetica Neue"/>
            </a:endParaRPr>
          </a:p>
        </p:txBody>
      </p:sp>
      <p:pic>
        <p:nvPicPr>
          <p:cNvPr id="18" name="Google Shape;18;p2"/>
          <p:cNvPicPr preferRelativeResize="0"/>
          <p:nvPr/>
        </p:nvPicPr>
        <p:blipFill rotWithShape="1">
          <a:blip r:embed="rId4">
            <a:alphaModFix/>
          </a:blip>
          <a:srcRect b="0" l="20828" r="0" t="0"/>
          <a:stretch/>
        </p:blipFill>
        <p:spPr>
          <a:xfrm>
            <a:off x="1577715" y="3846263"/>
            <a:ext cx="3322178" cy="103955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3" name="Shape 83"/>
        <p:cNvGrpSpPr/>
        <p:nvPr/>
      </p:nvGrpSpPr>
      <p:grpSpPr>
        <a:xfrm>
          <a:off x="0" y="0"/>
          <a:ext cx="0" cy="0"/>
          <a:chOff x="0" y="0"/>
          <a:chExt cx="0" cy="0"/>
        </a:xfrm>
      </p:grpSpPr>
      <p:sp>
        <p:nvSpPr>
          <p:cNvPr id="84" name="Google Shape;84;p11"/>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5" name="Google Shape;85;p11"/>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6" name="Google Shape;86;p11"/>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87" name="Shape 87"/>
        <p:cNvGrpSpPr/>
        <p:nvPr/>
      </p:nvGrpSpPr>
      <p:grpSpPr>
        <a:xfrm>
          <a:off x="0" y="0"/>
          <a:ext cx="0" cy="0"/>
          <a:chOff x="0" y="0"/>
          <a:chExt cx="0" cy="0"/>
        </a:xfrm>
      </p:grpSpPr>
      <p:sp>
        <p:nvSpPr>
          <p:cNvPr id="88" name="Google Shape;88;p12"/>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2"/>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0" name="Google Shape;90;p12"/>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91" name="Shape 91"/>
        <p:cNvGrpSpPr/>
        <p:nvPr/>
      </p:nvGrpSpPr>
      <p:grpSpPr>
        <a:xfrm>
          <a:off x="0" y="0"/>
          <a:ext cx="0" cy="0"/>
          <a:chOff x="0" y="0"/>
          <a:chExt cx="0" cy="0"/>
        </a:xfrm>
      </p:grpSpPr>
      <p:sp>
        <p:nvSpPr>
          <p:cNvPr id="92" name="Google Shape;92;p13"/>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3" name="Google Shape;93;p13"/>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4" name="Google Shape;94;p13"/>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95" name="Shape 95"/>
        <p:cNvGrpSpPr/>
        <p:nvPr/>
      </p:nvGrpSpPr>
      <p:grpSpPr>
        <a:xfrm>
          <a:off x="0" y="0"/>
          <a:ext cx="0" cy="0"/>
          <a:chOff x="0" y="0"/>
          <a:chExt cx="0" cy="0"/>
        </a:xfrm>
      </p:grpSpPr>
      <p:sp>
        <p:nvSpPr>
          <p:cNvPr id="96" name="Google Shape;96;p14"/>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4"/>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8" name="Google Shape;98;p14"/>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99" name="Shape 99"/>
        <p:cNvGrpSpPr/>
        <p:nvPr/>
      </p:nvGrpSpPr>
      <p:grpSpPr>
        <a:xfrm>
          <a:off x="0" y="0"/>
          <a:ext cx="0" cy="0"/>
          <a:chOff x="0" y="0"/>
          <a:chExt cx="0" cy="0"/>
        </a:xfrm>
      </p:grpSpPr>
      <p:sp>
        <p:nvSpPr>
          <p:cNvPr id="100" name="Google Shape;100;p15"/>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1" name="Google Shape;101;p15"/>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2" name="Google Shape;102;p15"/>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103" name="Shape 103"/>
        <p:cNvGrpSpPr/>
        <p:nvPr/>
      </p:nvGrpSpPr>
      <p:grpSpPr>
        <a:xfrm>
          <a:off x="0" y="0"/>
          <a:ext cx="0" cy="0"/>
          <a:chOff x="0" y="0"/>
          <a:chExt cx="0" cy="0"/>
        </a:xfrm>
      </p:grpSpPr>
      <p:sp>
        <p:nvSpPr>
          <p:cNvPr id="104" name="Google Shape;104;p16"/>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6"/>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6" name="Google Shape;106;p16"/>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spTree>
      <p:nvGrpSpPr>
        <p:cNvPr id="107" name="Shape 107"/>
        <p:cNvGrpSpPr/>
        <p:nvPr/>
      </p:nvGrpSpPr>
      <p:grpSpPr>
        <a:xfrm>
          <a:off x="0" y="0"/>
          <a:ext cx="0" cy="0"/>
          <a:chOff x="0" y="0"/>
          <a:chExt cx="0" cy="0"/>
        </a:xfrm>
      </p:grpSpPr>
      <p:sp>
        <p:nvSpPr>
          <p:cNvPr id="108" name="Google Shape;108;p17"/>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9" name="Google Shape;109;p17"/>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0" name="Google Shape;110;p17"/>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spTree>
      <p:nvGrpSpPr>
        <p:cNvPr id="111" name="Shape 111"/>
        <p:cNvGrpSpPr/>
        <p:nvPr/>
      </p:nvGrpSpPr>
      <p:grpSpPr>
        <a:xfrm>
          <a:off x="0" y="0"/>
          <a:ext cx="0" cy="0"/>
          <a:chOff x="0" y="0"/>
          <a:chExt cx="0" cy="0"/>
        </a:xfrm>
      </p:grpSpPr>
      <p:sp>
        <p:nvSpPr>
          <p:cNvPr id="112" name="Google Shape;112;p18"/>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8"/>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4" name="Google Shape;114;p18"/>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spTree>
      <p:nvGrpSpPr>
        <p:cNvPr id="115" name="Shape 115"/>
        <p:cNvGrpSpPr/>
        <p:nvPr/>
      </p:nvGrpSpPr>
      <p:grpSpPr>
        <a:xfrm>
          <a:off x="0" y="0"/>
          <a:ext cx="0" cy="0"/>
          <a:chOff x="0" y="0"/>
          <a:chExt cx="0" cy="0"/>
        </a:xfrm>
      </p:grpSpPr>
      <p:sp>
        <p:nvSpPr>
          <p:cNvPr id="116" name="Google Shape;116;p19"/>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7" name="Google Shape;117;p19"/>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8" name="Google Shape;118;p19"/>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and Content">
  <p:cSld name="10_Title and Content">
    <p:spTree>
      <p:nvGrpSpPr>
        <p:cNvPr id="119" name="Shape 119"/>
        <p:cNvGrpSpPr/>
        <p:nvPr/>
      </p:nvGrpSpPr>
      <p:grpSpPr>
        <a:xfrm>
          <a:off x="0" y="0"/>
          <a:ext cx="0" cy="0"/>
          <a:chOff x="0" y="0"/>
          <a:chExt cx="0" cy="0"/>
        </a:xfrm>
      </p:grpSpPr>
      <p:sp>
        <p:nvSpPr>
          <p:cNvPr id="120" name="Google Shape;120;p20"/>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20"/>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2" name="Google Shape;122;p20"/>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28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1" name="Google Shape;21;p3"/>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lvl1pPr indent="-342900" lvl="0" marL="457200" algn="l">
              <a:lnSpc>
                <a:spcPct val="90000"/>
              </a:lnSpc>
              <a:spcBef>
                <a:spcPts val="750"/>
              </a:spcBef>
              <a:spcAft>
                <a:spcPts val="0"/>
              </a:spcAft>
              <a:buClr>
                <a:srgbClr val="990000"/>
              </a:buClr>
              <a:buSzPts val="1800"/>
              <a:buFont typeface="Arial"/>
              <a:buChar char="-"/>
              <a:defRPr sz="1800">
                <a:solidFill>
                  <a:srgbClr val="990000"/>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 name="Google Shape;22;p3"/>
          <p:cNvSpPr txBox="1"/>
          <p:nvPr>
            <p:ph idx="2" type="body"/>
          </p:nvPr>
        </p:nvSpPr>
        <p:spPr>
          <a:xfrm>
            <a:off x="234315" y="893008"/>
            <a:ext cx="8675370" cy="3761712"/>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750"/>
              </a:spcBef>
              <a:spcAft>
                <a:spcPts val="0"/>
              </a:spcAft>
              <a:buClr>
                <a:schemeClr val="dk1"/>
              </a:buClr>
              <a:buSzPts val="1400"/>
              <a:buFont typeface="Courier New"/>
              <a:buChar char="o"/>
              <a:defRPr sz="1400"/>
            </a:lvl1pPr>
            <a:lvl2pPr indent="-304800" lvl="1" marL="914400" algn="l">
              <a:lnSpc>
                <a:spcPct val="90000"/>
              </a:lnSpc>
              <a:spcBef>
                <a:spcPts val="375"/>
              </a:spcBef>
              <a:spcAft>
                <a:spcPts val="0"/>
              </a:spcAft>
              <a:buClr>
                <a:schemeClr val="dk1"/>
              </a:buClr>
              <a:buSzPts val="1200"/>
              <a:buFont typeface="Arial"/>
              <a:buChar char="•"/>
              <a:defRPr sz="1200"/>
            </a:lvl2pPr>
            <a:lvl3pPr indent="-298450" lvl="2" marL="1371600" algn="l">
              <a:lnSpc>
                <a:spcPct val="90000"/>
              </a:lnSpc>
              <a:spcBef>
                <a:spcPts val="375"/>
              </a:spcBef>
              <a:spcAft>
                <a:spcPts val="0"/>
              </a:spcAft>
              <a:buClr>
                <a:schemeClr val="dk1"/>
              </a:buClr>
              <a:buSzPts val="1100"/>
              <a:buFont typeface="Arial"/>
              <a:buChar char="-"/>
              <a:defRPr sz="1100"/>
            </a:lvl3pPr>
            <a:lvl4pPr indent="-295275" lvl="3" marL="1828800" algn="l">
              <a:lnSpc>
                <a:spcPct val="90000"/>
              </a:lnSpc>
              <a:spcBef>
                <a:spcPts val="375"/>
              </a:spcBef>
              <a:spcAft>
                <a:spcPts val="0"/>
              </a:spcAft>
              <a:buClr>
                <a:schemeClr val="dk1"/>
              </a:buClr>
              <a:buSzPts val="1050"/>
              <a:buChar char="•"/>
              <a:defRPr sz="1050"/>
            </a:lvl4pPr>
            <a:lvl5pPr indent="-292100" lvl="4" marL="2286000" algn="l">
              <a:lnSpc>
                <a:spcPct val="90000"/>
              </a:lnSpc>
              <a:spcBef>
                <a:spcPts val="375"/>
              </a:spcBef>
              <a:spcAft>
                <a:spcPts val="0"/>
              </a:spcAft>
              <a:buClr>
                <a:schemeClr val="dk1"/>
              </a:buClr>
              <a:buSzPts val="1000"/>
              <a:buChar char="•"/>
              <a:defRPr sz="10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 name="Google Shape;23;p3"/>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24" name="Google Shape;24;p3"/>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350"/>
              <a:buFont typeface="Arial"/>
              <a:buNone/>
              <a:defRPr b="0" i="0" sz="1350" u="none" cap="none" strike="noStrike">
                <a:solidFill>
                  <a:srgbClr val="BFBFB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50"/>
              <a:buFont typeface="Arial"/>
              <a:buNone/>
              <a:defRPr b="0" i="0" sz="1350" u="none" cap="none" strike="noStrike">
                <a:solidFill>
                  <a:srgbClr val="BFBFB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50"/>
              <a:buFont typeface="Arial"/>
              <a:buNone/>
              <a:defRPr b="0" i="0" sz="1350" u="none" cap="none" strike="noStrike">
                <a:solidFill>
                  <a:srgbClr val="BFBFB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50"/>
              <a:buFont typeface="Arial"/>
              <a:buNone/>
              <a:defRPr b="0" i="0" sz="1350" u="none" cap="none" strike="noStrike">
                <a:solidFill>
                  <a:srgbClr val="BFBFB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50"/>
              <a:buFont typeface="Arial"/>
              <a:buNone/>
              <a:defRPr b="0" i="0" sz="1350" u="none" cap="none" strike="noStrike">
                <a:solidFill>
                  <a:srgbClr val="BFBFB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50"/>
              <a:buFont typeface="Arial"/>
              <a:buNone/>
              <a:defRPr b="0" i="0" sz="1350" u="none" cap="none" strike="noStrike">
                <a:solidFill>
                  <a:srgbClr val="BFBFB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50"/>
              <a:buFont typeface="Arial"/>
              <a:buNone/>
              <a:defRPr b="0" i="0" sz="1350" u="none" cap="none" strike="noStrike">
                <a:solidFill>
                  <a:srgbClr val="BFBFB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50"/>
              <a:buFont typeface="Arial"/>
              <a:buNone/>
              <a:defRPr b="0" i="0" sz="1350" u="none" cap="none" strike="noStrike">
                <a:solidFill>
                  <a:srgbClr val="BFBFB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50"/>
              <a:buFont typeface="Arial"/>
              <a:buNone/>
              <a:defRPr b="0" i="0" sz="1350" u="none" cap="none" strike="noStrike">
                <a:solidFill>
                  <a:srgbClr val="BFBFB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3"/>
          <p:cNvSpPr txBox="1"/>
          <p:nvPr>
            <p:ph idx="3" type="body"/>
          </p:nvPr>
        </p:nvSpPr>
        <p:spPr>
          <a:xfrm>
            <a:off x="2198688" y="4704518"/>
            <a:ext cx="6710997" cy="169895"/>
          </a:xfrm>
          <a:prstGeom prst="rect">
            <a:avLst/>
          </a:prstGeom>
          <a:noFill/>
          <a:ln>
            <a:noFill/>
          </a:ln>
        </p:spPr>
        <p:txBody>
          <a:bodyPr anchorCtr="0" anchor="ctr" bIns="45700" lIns="91425" spcFirstLastPara="1" rIns="91425" wrap="square" tIns="45700">
            <a:noAutofit/>
          </a:bodyPr>
          <a:lstStyle>
            <a:lvl1pPr indent="-228600" lvl="0" marL="457200" algn="r">
              <a:lnSpc>
                <a:spcPct val="90000"/>
              </a:lnSpc>
              <a:spcBef>
                <a:spcPts val="750"/>
              </a:spcBef>
              <a:spcAft>
                <a:spcPts val="0"/>
              </a:spcAft>
              <a:buClr>
                <a:srgbClr val="BFBFBF"/>
              </a:buClr>
              <a:buSzPts val="900"/>
              <a:buNone/>
              <a:defRPr sz="900">
                <a:solidFill>
                  <a:srgbClr val="BFBFBF"/>
                </a:solidFill>
              </a:defRPr>
            </a:lvl1pPr>
            <a:lvl2pPr indent="-228600" lvl="1" marL="914400" algn="l">
              <a:lnSpc>
                <a:spcPct val="90000"/>
              </a:lnSpc>
              <a:spcBef>
                <a:spcPts val="375"/>
              </a:spcBef>
              <a:spcAft>
                <a:spcPts val="0"/>
              </a:spcAft>
              <a:buClr>
                <a:schemeClr val="dk1"/>
              </a:buClr>
              <a:buSzPts val="1000"/>
              <a:buNone/>
              <a:defRPr sz="1000"/>
            </a:lvl2pPr>
            <a:lvl3pPr indent="-228600" lvl="2" marL="1371600" algn="l">
              <a:lnSpc>
                <a:spcPct val="90000"/>
              </a:lnSpc>
              <a:spcBef>
                <a:spcPts val="375"/>
              </a:spcBef>
              <a:spcAft>
                <a:spcPts val="0"/>
              </a:spcAft>
              <a:buClr>
                <a:schemeClr val="dk1"/>
              </a:buClr>
              <a:buSzPts val="1000"/>
              <a:buNone/>
              <a:defRPr sz="1000"/>
            </a:lvl3pPr>
            <a:lvl4pPr indent="-228600" lvl="3" marL="1828800" algn="l">
              <a:lnSpc>
                <a:spcPct val="90000"/>
              </a:lnSpc>
              <a:spcBef>
                <a:spcPts val="375"/>
              </a:spcBef>
              <a:spcAft>
                <a:spcPts val="0"/>
              </a:spcAft>
              <a:buClr>
                <a:schemeClr val="dk1"/>
              </a:buClr>
              <a:buSzPts val="1000"/>
              <a:buNone/>
              <a:defRPr sz="1000"/>
            </a:lvl4pPr>
            <a:lvl5pPr indent="-228600" lvl="4" marL="2286000" algn="l">
              <a:lnSpc>
                <a:spcPct val="90000"/>
              </a:lnSpc>
              <a:spcBef>
                <a:spcPts val="375"/>
              </a:spcBef>
              <a:spcAft>
                <a:spcPts val="0"/>
              </a:spcAft>
              <a:buClr>
                <a:schemeClr val="dk1"/>
              </a:buClr>
              <a:buSzPts val="1000"/>
              <a:buNone/>
              <a:defRPr sz="100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6" name="Google Shape;26;p3"/>
          <p:cNvSpPr/>
          <p:nvPr/>
        </p:nvSpPr>
        <p:spPr>
          <a:xfrm>
            <a:off x="0" y="4418044"/>
            <a:ext cx="9144000" cy="725424"/>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pic>
        <p:nvPicPr>
          <p:cNvPr id="27" name="Google Shape;27;p3"/>
          <p:cNvPicPr preferRelativeResize="0"/>
          <p:nvPr/>
        </p:nvPicPr>
        <p:blipFill rotWithShape="1">
          <a:blip r:embed="rId2">
            <a:alphaModFix/>
          </a:blip>
          <a:srcRect b="0" l="0" r="0" t="0"/>
          <a:stretch/>
        </p:blipFill>
        <p:spPr>
          <a:xfrm>
            <a:off x="362968" y="4553801"/>
            <a:ext cx="6721888" cy="45391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and Content">
  <p:cSld name="11_Title and Content">
    <p:spTree>
      <p:nvGrpSpPr>
        <p:cNvPr id="123" name="Shape 123"/>
        <p:cNvGrpSpPr/>
        <p:nvPr/>
      </p:nvGrpSpPr>
      <p:grpSpPr>
        <a:xfrm>
          <a:off x="0" y="0"/>
          <a:ext cx="0" cy="0"/>
          <a:chOff x="0" y="0"/>
          <a:chExt cx="0" cy="0"/>
        </a:xfrm>
      </p:grpSpPr>
      <p:sp>
        <p:nvSpPr>
          <p:cNvPr id="124" name="Google Shape;124;p21"/>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5" name="Google Shape;125;p21"/>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6" name="Google Shape;126;p21"/>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and Content">
  <p:cSld name="12_Title and Content">
    <p:spTree>
      <p:nvGrpSpPr>
        <p:cNvPr id="127" name="Shape 127"/>
        <p:cNvGrpSpPr/>
        <p:nvPr/>
      </p:nvGrpSpPr>
      <p:grpSpPr>
        <a:xfrm>
          <a:off x="0" y="0"/>
          <a:ext cx="0" cy="0"/>
          <a:chOff x="0" y="0"/>
          <a:chExt cx="0" cy="0"/>
        </a:xfrm>
      </p:grpSpPr>
      <p:sp>
        <p:nvSpPr>
          <p:cNvPr id="128" name="Google Shape;128;p22"/>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9" name="Google Shape;129;p22"/>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0" name="Google Shape;130;p22"/>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and Content">
  <p:cSld name="13_Title and Content">
    <p:spTree>
      <p:nvGrpSpPr>
        <p:cNvPr id="131" name="Shape 131"/>
        <p:cNvGrpSpPr/>
        <p:nvPr/>
      </p:nvGrpSpPr>
      <p:grpSpPr>
        <a:xfrm>
          <a:off x="0" y="0"/>
          <a:ext cx="0" cy="0"/>
          <a:chOff x="0" y="0"/>
          <a:chExt cx="0" cy="0"/>
        </a:xfrm>
      </p:grpSpPr>
      <p:sp>
        <p:nvSpPr>
          <p:cNvPr id="132" name="Google Shape;132;p23"/>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3" name="Google Shape;133;p23"/>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4" name="Google Shape;134;p23"/>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and Content">
  <p:cSld name="14_Title and Content">
    <p:spTree>
      <p:nvGrpSpPr>
        <p:cNvPr id="135" name="Shape 135"/>
        <p:cNvGrpSpPr/>
        <p:nvPr/>
      </p:nvGrpSpPr>
      <p:grpSpPr>
        <a:xfrm>
          <a:off x="0" y="0"/>
          <a:ext cx="0" cy="0"/>
          <a:chOff x="0" y="0"/>
          <a:chExt cx="0" cy="0"/>
        </a:xfrm>
      </p:grpSpPr>
      <p:sp>
        <p:nvSpPr>
          <p:cNvPr id="136" name="Google Shape;136;p24"/>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7" name="Google Shape;137;p24"/>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8" name="Google Shape;138;p24"/>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and Content">
  <p:cSld name="15_Title and Content">
    <p:spTree>
      <p:nvGrpSpPr>
        <p:cNvPr id="139" name="Shape 139"/>
        <p:cNvGrpSpPr/>
        <p:nvPr/>
      </p:nvGrpSpPr>
      <p:grpSpPr>
        <a:xfrm>
          <a:off x="0" y="0"/>
          <a:ext cx="0" cy="0"/>
          <a:chOff x="0" y="0"/>
          <a:chExt cx="0" cy="0"/>
        </a:xfrm>
      </p:grpSpPr>
      <p:sp>
        <p:nvSpPr>
          <p:cNvPr id="140" name="Google Shape;140;p25"/>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41" name="Google Shape;141;p25"/>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2" name="Google Shape;142;p25"/>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and Content">
  <p:cSld name="16_Title and Content">
    <p:spTree>
      <p:nvGrpSpPr>
        <p:cNvPr id="143" name="Shape 143"/>
        <p:cNvGrpSpPr/>
        <p:nvPr/>
      </p:nvGrpSpPr>
      <p:grpSpPr>
        <a:xfrm>
          <a:off x="0" y="0"/>
          <a:ext cx="0" cy="0"/>
          <a:chOff x="0" y="0"/>
          <a:chExt cx="0" cy="0"/>
        </a:xfrm>
      </p:grpSpPr>
      <p:sp>
        <p:nvSpPr>
          <p:cNvPr id="144" name="Google Shape;144;p26"/>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45" name="Google Shape;145;p26"/>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6" name="Google Shape;146;p26"/>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and Content">
  <p:cSld name="17_Title and Content">
    <p:spTree>
      <p:nvGrpSpPr>
        <p:cNvPr id="147" name="Shape 147"/>
        <p:cNvGrpSpPr/>
        <p:nvPr/>
      </p:nvGrpSpPr>
      <p:grpSpPr>
        <a:xfrm>
          <a:off x="0" y="0"/>
          <a:ext cx="0" cy="0"/>
          <a:chOff x="0" y="0"/>
          <a:chExt cx="0" cy="0"/>
        </a:xfrm>
      </p:grpSpPr>
      <p:sp>
        <p:nvSpPr>
          <p:cNvPr id="148" name="Google Shape;148;p27"/>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49" name="Google Shape;149;p27"/>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0" name="Google Shape;150;p27"/>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and Content">
  <p:cSld name="18_Title and Content">
    <p:spTree>
      <p:nvGrpSpPr>
        <p:cNvPr id="151" name="Shape 151"/>
        <p:cNvGrpSpPr/>
        <p:nvPr/>
      </p:nvGrpSpPr>
      <p:grpSpPr>
        <a:xfrm>
          <a:off x="0" y="0"/>
          <a:ext cx="0" cy="0"/>
          <a:chOff x="0" y="0"/>
          <a:chExt cx="0" cy="0"/>
        </a:xfrm>
      </p:grpSpPr>
      <p:sp>
        <p:nvSpPr>
          <p:cNvPr id="152" name="Google Shape;152;p28"/>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53" name="Google Shape;153;p28"/>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4" name="Google Shape;154;p28"/>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and Content">
  <p:cSld name="19_Title and Content">
    <p:spTree>
      <p:nvGrpSpPr>
        <p:cNvPr id="155" name="Shape 155"/>
        <p:cNvGrpSpPr/>
        <p:nvPr/>
      </p:nvGrpSpPr>
      <p:grpSpPr>
        <a:xfrm>
          <a:off x="0" y="0"/>
          <a:ext cx="0" cy="0"/>
          <a:chOff x="0" y="0"/>
          <a:chExt cx="0" cy="0"/>
        </a:xfrm>
      </p:grpSpPr>
      <p:sp>
        <p:nvSpPr>
          <p:cNvPr id="156" name="Google Shape;156;p29"/>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57" name="Google Shape;157;p29"/>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8" name="Google Shape;158;p29"/>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and Content">
  <p:cSld name="20_Title and Content">
    <p:spTree>
      <p:nvGrpSpPr>
        <p:cNvPr id="159" name="Shape 159"/>
        <p:cNvGrpSpPr/>
        <p:nvPr/>
      </p:nvGrpSpPr>
      <p:grpSpPr>
        <a:xfrm>
          <a:off x="0" y="0"/>
          <a:ext cx="0" cy="0"/>
          <a:chOff x="0" y="0"/>
          <a:chExt cx="0" cy="0"/>
        </a:xfrm>
      </p:grpSpPr>
      <p:sp>
        <p:nvSpPr>
          <p:cNvPr id="160" name="Google Shape;160;p30"/>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61" name="Google Shape;161;p30"/>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2" name="Google Shape;162;p30"/>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5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0" name="Google Shape;30;p4"/>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1" name="Google Shape;31;p4"/>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32" name="Google Shape;32;p4"/>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35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34" name="Google Shape;34;p4"/>
          <p:cNvSpPr/>
          <p:nvPr/>
        </p:nvSpPr>
        <p:spPr>
          <a:xfrm>
            <a:off x="0" y="4418044"/>
            <a:ext cx="9144000" cy="725424"/>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pic>
        <p:nvPicPr>
          <p:cNvPr id="35" name="Google Shape;35;p4"/>
          <p:cNvPicPr preferRelativeResize="0"/>
          <p:nvPr/>
        </p:nvPicPr>
        <p:blipFill rotWithShape="1">
          <a:blip r:embed="rId2">
            <a:alphaModFix/>
          </a:blip>
          <a:srcRect b="0" l="0" r="0" t="0"/>
          <a:stretch/>
        </p:blipFill>
        <p:spPr>
          <a:xfrm>
            <a:off x="362968" y="4553801"/>
            <a:ext cx="6721888" cy="45391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and Content">
  <p:cSld name="21_Title and Content">
    <p:spTree>
      <p:nvGrpSpPr>
        <p:cNvPr id="163" name="Shape 163"/>
        <p:cNvGrpSpPr/>
        <p:nvPr/>
      </p:nvGrpSpPr>
      <p:grpSpPr>
        <a:xfrm>
          <a:off x="0" y="0"/>
          <a:ext cx="0" cy="0"/>
          <a:chOff x="0" y="0"/>
          <a:chExt cx="0" cy="0"/>
        </a:xfrm>
      </p:grpSpPr>
      <p:sp>
        <p:nvSpPr>
          <p:cNvPr id="164" name="Google Shape;164;p31"/>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65" name="Google Shape;165;p31"/>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66" name="Google Shape;166;p31"/>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and Content">
  <p:cSld name="22_Title and Content">
    <p:spTree>
      <p:nvGrpSpPr>
        <p:cNvPr id="167" name="Shape 167"/>
        <p:cNvGrpSpPr/>
        <p:nvPr/>
      </p:nvGrpSpPr>
      <p:grpSpPr>
        <a:xfrm>
          <a:off x="0" y="0"/>
          <a:ext cx="0" cy="0"/>
          <a:chOff x="0" y="0"/>
          <a:chExt cx="0" cy="0"/>
        </a:xfrm>
      </p:grpSpPr>
      <p:sp>
        <p:nvSpPr>
          <p:cNvPr id="168" name="Google Shape;168;p32"/>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69" name="Google Shape;169;p32"/>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0" name="Google Shape;170;p32"/>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and Content">
  <p:cSld name="23_Title and Content">
    <p:spTree>
      <p:nvGrpSpPr>
        <p:cNvPr id="171" name="Shape 171"/>
        <p:cNvGrpSpPr/>
        <p:nvPr/>
      </p:nvGrpSpPr>
      <p:grpSpPr>
        <a:xfrm>
          <a:off x="0" y="0"/>
          <a:ext cx="0" cy="0"/>
          <a:chOff x="0" y="0"/>
          <a:chExt cx="0" cy="0"/>
        </a:xfrm>
      </p:grpSpPr>
      <p:sp>
        <p:nvSpPr>
          <p:cNvPr id="172" name="Google Shape;172;p33"/>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3" name="Google Shape;173;p33"/>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4" name="Google Shape;174;p33"/>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itle and Content">
  <p:cSld name="24_Title and Content">
    <p:spTree>
      <p:nvGrpSpPr>
        <p:cNvPr id="175" name="Shape 175"/>
        <p:cNvGrpSpPr/>
        <p:nvPr/>
      </p:nvGrpSpPr>
      <p:grpSpPr>
        <a:xfrm>
          <a:off x="0" y="0"/>
          <a:ext cx="0" cy="0"/>
          <a:chOff x="0" y="0"/>
          <a:chExt cx="0" cy="0"/>
        </a:xfrm>
      </p:grpSpPr>
      <p:sp>
        <p:nvSpPr>
          <p:cNvPr id="176" name="Google Shape;176;p34"/>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7" name="Google Shape;177;p34"/>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8" name="Google Shape;178;p34"/>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and Content">
  <p:cSld name="25_Title and Content">
    <p:spTree>
      <p:nvGrpSpPr>
        <p:cNvPr id="179" name="Shape 179"/>
        <p:cNvGrpSpPr/>
        <p:nvPr/>
      </p:nvGrpSpPr>
      <p:grpSpPr>
        <a:xfrm>
          <a:off x="0" y="0"/>
          <a:ext cx="0" cy="0"/>
          <a:chOff x="0" y="0"/>
          <a:chExt cx="0" cy="0"/>
        </a:xfrm>
      </p:grpSpPr>
      <p:sp>
        <p:nvSpPr>
          <p:cNvPr id="180" name="Google Shape;180;p35"/>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81" name="Google Shape;181;p35"/>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2" name="Google Shape;182;p35"/>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Title and Content">
  <p:cSld name="26_Title and Content">
    <p:spTree>
      <p:nvGrpSpPr>
        <p:cNvPr id="183" name="Shape 183"/>
        <p:cNvGrpSpPr/>
        <p:nvPr/>
      </p:nvGrpSpPr>
      <p:grpSpPr>
        <a:xfrm>
          <a:off x="0" y="0"/>
          <a:ext cx="0" cy="0"/>
          <a:chOff x="0" y="0"/>
          <a:chExt cx="0" cy="0"/>
        </a:xfrm>
      </p:grpSpPr>
      <p:sp>
        <p:nvSpPr>
          <p:cNvPr id="184" name="Google Shape;184;p36"/>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85" name="Google Shape;185;p36"/>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6" name="Google Shape;186;p36"/>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itle and Content">
  <p:cSld name="27_Title and Content">
    <p:spTree>
      <p:nvGrpSpPr>
        <p:cNvPr id="187" name="Shape 187"/>
        <p:cNvGrpSpPr/>
        <p:nvPr/>
      </p:nvGrpSpPr>
      <p:grpSpPr>
        <a:xfrm>
          <a:off x="0" y="0"/>
          <a:ext cx="0" cy="0"/>
          <a:chOff x="0" y="0"/>
          <a:chExt cx="0" cy="0"/>
        </a:xfrm>
      </p:grpSpPr>
      <p:sp>
        <p:nvSpPr>
          <p:cNvPr id="188" name="Google Shape;188;p37"/>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89" name="Google Shape;189;p37"/>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0" name="Google Shape;190;p37"/>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itle and Content">
  <p:cSld name="28_Title and Content">
    <p:spTree>
      <p:nvGrpSpPr>
        <p:cNvPr id="191" name="Shape 191"/>
        <p:cNvGrpSpPr/>
        <p:nvPr/>
      </p:nvGrpSpPr>
      <p:grpSpPr>
        <a:xfrm>
          <a:off x="0" y="0"/>
          <a:ext cx="0" cy="0"/>
          <a:chOff x="0" y="0"/>
          <a:chExt cx="0" cy="0"/>
        </a:xfrm>
      </p:grpSpPr>
      <p:sp>
        <p:nvSpPr>
          <p:cNvPr id="192" name="Google Shape;192;p38"/>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93" name="Google Shape;193;p38"/>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4" name="Google Shape;194;p38"/>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and Content">
  <p:cSld name="29_Title and Content">
    <p:spTree>
      <p:nvGrpSpPr>
        <p:cNvPr id="195" name="Shape 195"/>
        <p:cNvGrpSpPr/>
        <p:nvPr/>
      </p:nvGrpSpPr>
      <p:grpSpPr>
        <a:xfrm>
          <a:off x="0" y="0"/>
          <a:ext cx="0" cy="0"/>
          <a:chOff x="0" y="0"/>
          <a:chExt cx="0" cy="0"/>
        </a:xfrm>
      </p:grpSpPr>
      <p:sp>
        <p:nvSpPr>
          <p:cNvPr id="196" name="Google Shape;196;p39"/>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97" name="Google Shape;197;p39"/>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98" name="Google Shape;198;p39"/>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itle and Content">
  <p:cSld name="30_Title and Content">
    <p:spTree>
      <p:nvGrpSpPr>
        <p:cNvPr id="199" name="Shape 199"/>
        <p:cNvGrpSpPr/>
        <p:nvPr/>
      </p:nvGrpSpPr>
      <p:grpSpPr>
        <a:xfrm>
          <a:off x="0" y="0"/>
          <a:ext cx="0" cy="0"/>
          <a:chOff x="0" y="0"/>
          <a:chExt cx="0" cy="0"/>
        </a:xfrm>
      </p:grpSpPr>
      <p:sp>
        <p:nvSpPr>
          <p:cNvPr id="200" name="Google Shape;200;p40"/>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01" name="Google Shape;201;p40"/>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2" name="Google Shape;202;p40"/>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5"/>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5"/>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9" name="Google Shape;39;p5"/>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5"/>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41" name="Google Shape;41;p5"/>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35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43" name="Google Shape;43;p5"/>
          <p:cNvSpPr/>
          <p:nvPr/>
        </p:nvSpPr>
        <p:spPr>
          <a:xfrm>
            <a:off x="0" y="4418044"/>
            <a:ext cx="9144000" cy="725424"/>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pic>
        <p:nvPicPr>
          <p:cNvPr id="44" name="Google Shape;44;p5"/>
          <p:cNvPicPr preferRelativeResize="0"/>
          <p:nvPr/>
        </p:nvPicPr>
        <p:blipFill rotWithShape="1">
          <a:blip r:embed="rId2">
            <a:alphaModFix/>
          </a:blip>
          <a:srcRect b="0" l="0" r="0" t="0"/>
          <a:stretch/>
        </p:blipFill>
        <p:spPr>
          <a:xfrm>
            <a:off x="362968" y="4553801"/>
            <a:ext cx="6721888" cy="45391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Title and Content">
  <p:cSld name="31_Title and Content">
    <p:spTree>
      <p:nvGrpSpPr>
        <p:cNvPr id="203" name="Shape 203"/>
        <p:cNvGrpSpPr/>
        <p:nvPr/>
      </p:nvGrpSpPr>
      <p:grpSpPr>
        <a:xfrm>
          <a:off x="0" y="0"/>
          <a:ext cx="0" cy="0"/>
          <a:chOff x="0" y="0"/>
          <a:chExt cx="0" cy="0"/>
        </a:xfrm>
      </p:grpSpPr>
      <p:sp>
        <p:nvSpPr>
          <p:cNvPr id="204" name="Google Shape;204;p41"/>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05" name="Google Shape;205;p41"/>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6" name="Google Shape;206;p41"/>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itle and Content">
  <p:cSld name="32_Title and Content">
    <p:spTree>
      <p:nvGrpSpPr>
        <p:cNvPr id="207" name="Shape 207"/>
        <p:cNvGrpSpPr/>
        <p:nvPr/>
      </p:nvGrpSpPr>
      <p:grpSpPr>
        <a:xfrm>
          <a:off x="0" y="0"/>
          <a:ext cx="0" cy="0"/>
          <a:chOff x="0" y="0"/>
          <a:chExt cx="0" cy="0"/>
        </a:xfrm>
      </p:grpSpPr>
      <p:sp>
        <p:nvSpPr>
          <p:cNvPr id="208" name="Google Shape;208;p42"/>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09" name="Google Shape;209;p42"/>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0" name="Google Shape;210;p42"/>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itle and Content">
  <p:cSld name="33_Title and Content">
    <p:spTree>
      <p:nvGrpSpPr>
        <p:cNvPr id="211" name="Shape 211"/>
        <p:cNvGrpSpPr/>
        <p:nvPr/>
      </p:nvGrpSpPr>
      <p:grpSpPr>
        <a:xfrm>
          <a:off x="0" y="0"/>
          <a:ext cx="0" cy="0"/>
          <a:chOff x="0" y="0"/>
          <a:chExt cx="0" cy="0"/>
        </a:xfrm>
      </p:grpSpPr>
      <p:sp>
        <p:nvSpPr>
          <p:cNvPr id="212" name="Google Shape;212;p43"/>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13" name="Google Shape;213;p43"/>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4" name="Google Shape;214;p43"/>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Title and Content">
  <p:cSld name="34_Title and Content">
    <p:spTree>
      <p:nvGrpSpPr>
        <p:cNvPr id="215" name="Shape 215"/>
        <p:cNvGrpSpPr/>
        <p:nvPr/>
      </p:nvGrpSpPr>
      <p:grpSpPr>
        <a:xfrm>
          <a:off x="0" y="0"/>
          <a:ext cx="0" cy="0"/>
          <a:chOff x="0" y="0"/>
          <a:chExt cx="0" cy="0"/>
        </a:xfrm>
      </p:grpSpPr>
      <p:sp>
        <p:nvSpPr>
          <p:cNvPr id="216" name="Google Shape;216;p44"/>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17" name="Google Shape;217;p44"/>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18" name="Google Shape;218;p44"/>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Title and Content">
  <p:cSld name="35_Title and Content">
    <p:spTree>
      <p:nvGrpSpPr>
        <p:cNvPr id="219" name="Shape 219"/>
        <p:cNvGrpSpPr/>
        <p:nvPr/>
      </p:nvGrpSpPr>
      <p:grpSpPr>
        <a:xfrm>
          <a:off x="0" y="0"/>
          <a:ext cx="0" cy="0"/>
          <a:chOff x="0" y="0"/>
          <a:chExt cx="0" cy="0"/>
        </a:xfrm>
      </p:grpSpPr>
      <p:sp>
        <p:nvSpPr>
          <p:cNvPr id="220" name="Google Shape;220;p45"/>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21" name="Google Shape;221;p45"/>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2" name="Google Shape;222;p45"/>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Title and Content">
  <p:cSld name="36_Title and Content">
    <p:spTree>
      <p:nvGrpSpPr>
        <p:cNvPr id="223" name="Shape 223"/>
        <p:cNvGrpSpPr/>
        <p:nvPr/>
      </p:nvGrpSpPr>
      <p:grpSpPr>
        <a:xfrm>
          <a:off x="0" y="0"/>
          <a:ext cx="0" cy="0"/>
          <a:chOff x="0" y="0"/>
          <a:chExt cx="0" cy="0"/>
        </a:xfrm>
      </p:grpSpPr>
      <p:sp>
        <p:nvSpPr>
          <p:cNvPr id="224" name="Google Shape;224;p46"/>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25" name="Google Shape;225;p46"/>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26" name="Google Shape;226;p46"/>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Title and Content">
  <p:cSld name="37_Title and Content">
    <p:spTree>
      <p:nvGrpSpPr>
        <p:cNvPr id="227" name="Shape 227"/>
        <p:cNvGrpSpPr/>
        <p:nvPr/>
      </p:nvGrpSpPr>
      <p:grpSpPr>
        <a:xfrm>
          <a:off x="0" y="0"/>
          <a:ext cx="0" cy="0"/>
          <a:chOff x="0" y="0"/>
          <a:chExt cx="0" cy="0"/>
        </a:xfrm>
      </p:grpSpPr>
      <p:sp>
        <p:nvSpPr>
          <p:cNvPr id="228" name="Google Shape;228;p47"/>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29" name="Google Shape;229;p47"/>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0" name="Google Shape;230;p47"/>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Title and Content">
  <p:cSld name="38_Title and Content">
    <p:spTree>
      <p:nvGrpSpPr>
        <p:cNvPr id="231" name="Shape 231"/>
        <p:cNvGrpSpPr/>
        <p:nvPr/>
      </p:nvGrpSpPr>
      <p:grpSpPr>
        <a:xfrm>
          <a:off x="0" y="0"/>
          <a:ext cx="0" cy="0"/>
          <a:chOff x="0" y="0"/>
          <a:chExt cx="0" cy="0"/>
        </a:xfrm>
      </p:grpSpPr>
      <p:sp>
        <p:nvSpPr>
          <p:cNvPr id="232" name="Google Shape;232;p48"/>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3" name="Google Shape;233;p48"/>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4" name="Google Shape;234;p48"/>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Title and Content">
  <p:cSld name="39_Title and Content">
    <p:spTree>
      <p:nvGrpSpPr>
        <p:cNvPr id="235" name="Shape 235"/>
        <p:cNvGrpSpPr/>
        <p:nvPr/>
      </p:nvGrpSpPr>
      <p:grpSpPr>
        <a:xfrm>
          <a:off x="0" y="0"/>
          <a:ext cx="0" cy="0"/>
          <a:chOff x="0" y="0"/>
          <a:chExt cx="0" cy="0"/>
        </a:xfrm>
      </p:grpSpPr>
      <p:sp>
        <p:nvSpPr>
          <p:cNvPr id="236" name="Google Shape;236;p49"/>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7" name="Google Shape;237;p49"/>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38" name="Google Shape;238;p49"/>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and Content">
  <p:cSld name="40_Title and Content">
    <p:spTree>
      <p:nvGrpSpPr>
        <p:cNvPr id="239" name="Shape 239"/>
        <p:cNvGrpSpPr/>
        <p:nvPr/>
      </p:nvGrpSpPr>
      <p:grpSpPr>
        <a:xfrm>
          <a:off x="0" y="0"/>
          <a:ext cx="0" cy="0"/>
          <a:chOff x="0" y="0"/>
          <a:chExt cx="0" cy="0"/>
        </a:xfrm>
      </p:grpSpPr>
      <p:sp>
        <p:nvSpPr>
          <p:cNvPr id="240" name="Google Shape;240;p50"/>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1" name="Google Shape;241;p50"/>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2" name="Google Shape;242;p50"/>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6"/>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7" name="Google Shape;47;p6"/>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8" name="Google Shape;48;p6"/>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 name="Google Shape;49;p6"/>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0" name="Google Shape;50;p6"/>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1" name="Google Shape;51;p6"/>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52" name="Google Shape;52;p6"/>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35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6"/>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4" name="Google Shape;54;p6"/>
          <p:cNvSpPr/>
          <p:nvPr/>
        </p:nvSpPr>
        <p:spPr>
          <a:xfrm>
            <a:off x="0" y="4418044"/>
            <a:ext cx="9144000" cy="725424"/>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chemeClr val="lt1"/>
              </a:solidFill>
              <a:latin typeface="Arial"/>
              <a:ea typeface="Arial"/>
              <a:cs typeface="Arial"/>
              <a:sym typeface="Arial"/>
            </a:endParaRPr>
          </a:p>
        </p:txBody>
      </p:sp>
      <p:pic>
        <p:nvPicPr>
          <p:cNvPr id="55" name="Google Shape;55;p6"/>
          <p:cNvPicPr preferRelativeResize="0"/>
          <p:nvPr/>
        </p:nvPicPr>
        <p:blipFill rotWithShape="1">
          <a:blip r:embed="rId2">
            <a:alphaModFix/>
          </a:blip>
          <a:srcRect b="0" l="0" r="0" t="0"/>
          <a:stretch/>
        </p:blipFill>
        <p:spPr>
          <a:xfrm>
            <a:off x="362968" y="4553801"/>
            <a:ext cx="6721888" cy="45391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Title and Content">
  <p:cSld name="41_Title and Content">
    <p:spTree>
      <p:nvGrpSpPr>
        <p:cNvPr id="243" name="Shape 243"/>
        <p:cNvGrpSpPr/>
        <p:nvPr/>
      </p:nvGrpSpPr>
      <p:grpSpPr>
        <a:xfrm>
          <a:off x="0" y="0"/>
          <a:ext cx="0" cy="0"/>
          <a:chOff x="0" y="0"/>
          <a:chExt cx="0" cy="0"/>
        </a:xfrm>
      </p:grpSpPr>
      <p:sp>
        <p:nvSpPr>
          <p:cNvPr id="244" name="Google Shape;244;p51"/>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5" name="Google Shape;245;p51"/>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6" name="Google Shape;246;p51"/>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Title and Content">
  <p:cSld name="42_Title and Content">
    <p:spTree>
      <p:nvGrpSpPr>
        <p:cNvPr id="247" name="Shape 247"/>
        <p:cNvGrpSpPr/>
        <p:nvPr/>
      </p:nvGrpSpPr>
      <p:grpSpPr>
        <a:xfrm>
          <a:off x="0" y="0"/>
          <a:ext cx="0" cy="0"/>
          <a:chOff x="0" y="0"/>
          <a:chExt cx="0" cy="0"/>
        </a:xfrm>
      </p:grpSpPr>
      <p:sp>
        <p:nvSpPr>
          <p:cNvPr id="248" name="Google Shape;248;p52"/>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9" name="Google Shape;249;p52"/>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0" name="Google Shape;250;p52"/>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Title and Content">
  <p:cSld name="43_Title and Content">
    <p:spTree>
      <p:nvGrpSpPr>
        <p:cNvPr id="251" name="Shape 251"/>
        <p:cNvGrpSpPr/>
        <p:nvPr/>
      </p:nvGrpSpPr>
      <p:grpSpPr>
        <a:xfrm>
          <a:off x="0" y="0"/>
          <a:ext cx="0" cy="0"/>
          <a:chOff x="0" y="0"/>
          <a:chExt cx="0" cy="0"/>
        </a:xfrm>
      </p:grpSpPr>
      <p:sp>
        <p:nvSpPr>
          <p:cNvPr id="252" name="Google Shape;252;p53"/>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3" name="Google Shape;253;p53"/>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4" name="Google Shape;254;p53"/>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Title and Content">
  <p:cSld name="44_Title and Content">
    <p:spTree>
      <p:nvGrpSpPr>
        <p:cNvPr id="255" name="Shape 255"/>
        <p:cNvGrpSpPr/>
        <p:nvPr/>
      </p:nvGrpSpPr>
      <p:grpSpPr>
        <a:xfrm>
          <a:off x="0" y="0"/>
          <a:ext cx="0" cy="0"/>
          <a:chOff x="0" y="0"/>
          <a:chExt cx="0" cy="0"/>
        </a:xfrm>
      </p:grpSpPr>
      <p:sp>
        <p:nvSpPr>
          <p:cNvPr id="256" name="Google Shape;256;p54"/>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7" name="Google Shape;257;p54"/>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algn="l">
              <a:lnSpc>
                <a:spcPct val="90000"/>
              </a:lnSpc>
              <a:spcBef>
                <a:spcPts val="750"/>
              </a:spcBef>
              <a:spcAft>
                <a:spcPts val="0"/>
              </a:spcAft>
              <a:buClr>
                <a:schemeClr val="dk1"/>
              </a:buClr>
              <a:buSzPts val="2100"/>
              <a:buFont typeface="Courier New"/>
              <a:buChar char="o"/>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8" name="Google Shape;258;p54"/>
          <p:cNvSpPr txBox="1"/>
          <p:nvPr>
            <p:ph idx="2" type="body"/>
          </p:nvPr>
        </p:nvSpPr>
        <p:spPr>
          <a:xfrm>
            <a:off x="228601" y="654844"/>
            <a:ext cx="8685213" cy="145256"/>
          </a:xfrm>
          <a:prstGeom prst="rect">
            <a:avLst/>
          </a:prstGeom>
          <a:noFill/>
          <a:ln>
            <a:noFill/>
          </a:ln>
        </p:spPr>
        <p:txBody>
          <a:bodyPr anchorCtr="0" anchor="ctr" bIns="45700" lIns="91425" spcFirstLastPara="1" rIns="91425" wrap="square" tIns="45700">
            <a:normAutofit/>
          </a:bodyPr>
          <a:lstStyle>
            <a:lvl1pPr indent="-228600" lvl="0" marL="457200" algn="r">
              <a:lnSpc>
                <a:spcPct val="90000"/>
              </a:lnSpc>
              <a:spcBef>
                <a:spcPts val="750"/>
              </a:spcBef>
              <a:spcAft>
                <a:spcPts val="0"/>
              </a:spcAft>
              <a:buClr>
                <a:srgbClr val="7F7F7F"/>
              </a:buClr>
              <a:buSzPts val="900"/>
              <a:buNone/>
              <a:defRPr sz="900">
                <a:solidFill>
                  <a:srgbClr val="7F7F7F"/>
                </a:solidFill>
              </a:defRPr>
            </a:lvl1pPr>
            <a:lvl2pPr indent="-228600" lvl="1" marL="914400" algn="l">
              <a:lnSpc>
                <a:spcPct val="90000"/>
              </a:lnSpc>
              <a:spcBef>
                <a:spcPts val="375"/>
              </a:spcBef>
              <a:spcAft>
                <a:spcPts val="0"/>
              </a:spcAft>
              <a:buClr>
                <a:schemeClr val="dk1"/>
              </a:buClr>
              <a:buSzPts val="1800"/>
              <a:buNone/>
              <a:defRPr/>
            </a:lvl2pPr>
            <a:lvl3pPr indent="-228600" lvl="2" marL="1371600" algn="l">
              <a:lnSpc>
                <a:spcPct val="90000"/>
              </a:lnSpc>
              <a:spcBef>
                <a:spcPts val="375"/>
              </a:spcBef>
              <a:spcAft>
                <a:spcPts val="0"/>
              </a:spcAft>
              <a:buClr>
                <a:schemeClr val="dk1"/>
              </a:buClr>
              <a:buSzPts val="1500"/>
              <a:buNone/>
              <a:defRPr/>
            </a:lvl3pPr>
            <a:lvl4pPr indent="-228600" lvl="3" marL="1828800" algn="l">
              <a:lnSpc>
                <a:spcPct val="90000"/>
              </a:lnSpc>
              <a:spcBef>
                <a:spcPts val="375"/>
              </a:spcBef>
              <a:spcAft>
                <a:spcPts val="0"/>
              </a:spcAft>
              <a:buClr>
                <a:schemeClr val="dk1"/>
              </a:buClr>
              <a:buSzPts val="1300"/>
              <a:buNone/>
              <a:defRPr/>
            </a:lvl4pPr>
            <a:lvl5pPr indent="-228600" lvl="4" marL="2286000" algn="l">
              <a:lnSpc>
                <a:spcPct val="90000"/>
              </a:lnSpc>
              <a:spcBef>
                <a:spcPts val="375"/>
              </a:spcBef>
              <a:spcAft>
                <a:spcPts val="0"/>
              </a:spcAft>
              <a:buClr>
                <a:schemeClr val="dk1"/>
              </a:buClr>
              <a:buSzPts val="1300"/>
              <a:buNon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7"/>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58" name="Google Shape;58;p7"/>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35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7"/>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b="0" l="0" r="0" t="0"/>
          <a:stretch/>
        </p:blipFill>
        <p:spPr>
          <a:xfrm>
            <a:off x="0" y="4418013"/>
            <a:ext cx="9144000" cy="725487"/>
          </a:xfrm>
          <a:prstGeom prst="rect">
            <a:avLst/>
          </a:prstGeom>
          <a:noFill/>
          <a:ln>
            <a:noFill/>
          </a:ln>
        </p:spPr>
      </p:pic>
      <p:sp>
        <p:nvSpPr>
          <p:cNvPr id="62" name="Google Shape;62;p8"/>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3" name="Google Shape;63;p8"/>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4" name="Google Shape;64;p8"/>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5" name="Google Shape;65;p8"/>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66" name="Google Shape;66;p8"/>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35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8"/>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pic>
        <p:nvPicPr>
          <p:cNvPr id="69" name="Google Shape;69;p9"/>
          <p:cNvPicPr preferRelativeResize="0"/>
          <p:nvPr/>
        </p:nvPicPr>
        <p:blipFill rotWithShape="1">
          <a:blip r:embed="rId2">
            <a:alphaModFix/>
          </a:blip>
          <a:srcRect b="0" l="0" r="0" t="0"/>
          <a:stretch/>
        </p:blipFill>
        <p:spPr>
          <a:xfrm>
            <a:off x="0" y="4418013"/>
            <a:ext cx="9144000" cy="725487"/>
          </a:xfrm>
          <a:prstGeom prst="rect">
            <a:avLst/>
          </a:prstGeom>
          <a:noFill/>
          <a:ln>
            <a:noFill/>
          </a:ln>
        </p:spPr>
      </p:pic>
      <p:sp>
        <p:nvSpPr>
          <p:cNvPr id="70" name="Google Shape;70;p9"/>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1" name="Google Shape;71;p9"/>
          <p:cNvSpPr/>
          <p:nvPr>
            <p:ph idx="2" type="pic"/>
          </p:nvPr>
        </p:nvSpPr>
        <p:spPr>
          <a:xfrm>
            <a:off x="3887391" y="740569"/>
            <a:ext cx="4629150" cy="365521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72" name="Google Shape;72;p9"/>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3" name="Google Shape;73;p9"/>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74" name="Google Shape;74;p9"/>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35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9"/>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0" l="0" r="0" t="0"/>
          <a:stretch/>
        </p:blipFill>
        <p:spPr>
          <a:xfrm>
            <a:off x="0" y="4418013"/>
            <a:ext cx="9144000" cy="725487"/>
          </a:xfrm>
          <a:prstGeom prst="rect">
            <a:avLst/>
          </a:prstGeom>
          <a:noFill/>
          <a:ln>
            <a:noFill/>
          </a:ln>
        </p:spPr>
      </p:pic>
      <p:sp>
        <p:nvSpPr>
          <p:cNvPr id="78" name="Google Shape;78;p10"/>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9" name="Google Shape;79;p10"/>
          <p:cNvSpPr txBox="1"/>
          <p:nvPr>
            <p:ph idx="1" type="body"/>
          </p:nvPr>
        </p:nvSpPr>
        <p:spPr>
          <a:xfrm rot="5400000">
            <a:off x="3123406" y="-1124744"/>
            <a:ext cx="2897187"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0" name="Google Shape;80;p10"/>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
        <p:nvSpPr>
          <p:cNvPr id="81" name="Google Shape;81;p10"/>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35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0"/>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108989"/>
            <a:ext cx="7886700" cy="63313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1" i="0" sz="3300" u="none" cap="none" strike="noStrike">
                <a:solidFill>
                  <a:srgbClr val="990000"/>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1" i="0" sz="3300" u="none" cap="none" strike="noStrike">
                <a:solidFill>
                  <a:srgbClr val="990000"/>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1" i="0" sz="3300" u="none" cap="none" strike="noStrike">
                <a:solidFill>
                  <a:srgbClr val="990000"/>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1" i="0" sz="3300" u="none" cap="none" strike="noStrike">
                <a:solidFill>
                  <a:srgbClr val="990000"/>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1" i="0" sz="3300" u="none" cap="none" strike="noStrike">
                <a:solidFill>
                  <a:srgbClr val="990000"/>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1" i="0" sz="3300" u="none" cap="none" strike="noStrike">
                <a:solidFill>
                  <a:srgbClr val="990000"/>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1" i="0" sz="3300" u="none" cap="none" strike="noStrike">
                <a:solidFill>
                  <a:srgbClr val="990000"/>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1" i="0" sz="3300" u="none" cap="none" strike="noStrike">
                <a:solidFill>
                  <a:srgbClr val="990000"/>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1" i="0" sz="3300" u="none" cap="none" strike="noStrike">
                <a:solidFill>
                  <a:srgbClr val="990000"/>
                </a:solidFill>
                <a:latin typeface="Arial"/>
                <a:ea typeface="Arial"/>
                <a:cs typeface="Arial"/>
                <a:sym typeface="Arial"/>
              </a:defRPr>
            </a:lvl9pPr>
          </a:lstStyle>
          <a:p/>
        </p:txBody>
      </p:sp>
      <p:sp>
        <p:nvSpPr>
          <p:cNvPr id="11" name="Google Shape;11;p1"/>
          <p:cNvSpPr txBox="1"/>
          <p:nvPr>
            <p:ph idx="1" type="body"/>
          </p:nvPr>
        </p:nvSpPr>
        <p:spPr>
          <a:xfrm>
            <a:off x="628650" y="1370013"/>
            <a:ext cx="7886700" cy="2897187"/>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1150" lvl="3" marL="1828800" marR="0" rtl="0" algn="l">
              <a:lnSpc>
                <a:spcPct val="90000"/>
              </a:lnSpc>
              <a:spcBef>
                <a:spcPts val="375"/>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4pPr>
            <a:lvl5pPr indent="-311150" lvl="4" marL="2286000" marR="0" rtl="0" algn="l">
              <a:lnSpc>
                <a:spcPct val="90000"/>
              </a:lnSpc>
              <a:spcBef>
                <a:spcPts val="375"/>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12" name="Google Shape;12;p1"/>
          <p:cNvSpPr txBox="1"/>
          <p:nvPr>
            <p:ph idx="11" type="ftr"/>
          </p:nvPr>
        </p:nvSpPr>
        <p:spPr>
          <a:xfrm>
            <a:off x="3028950" y="4767263"/>
            <a:ext cx="3086100" cy="27463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3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drive.google.com/file/d/1Bl7frZWNuVUtsfPseKdEDXhFFbDjyajc/view" TargetMode="Externa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papers.nips.cc/paper/5423-generative-adversarial-nets" TargetMode="External"/><Relationship Id="rId4" Type="http://schemas.openxmlformats.org/officeDocument/2006/relationships/hyperlink" Target="https://arxiv.org/abs/1703.10593" TargetMode="External"/><Relationship Id="rId5" Type="http://schemas.openxmlformats.org/officeDocument/2006/relationships/hyperlink" Target="http://papers.nips.cc/paper/6124-improved-techniques-for-training-ga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5"/>
          <p:cNvSpPr txBox="1"/>
          <p:nvPr>
            <p:ph type="ctrTitle"/>
          </p:nvPr>
        </p:nvSpPr>
        <p:spPr>
          <a:xfrm>
            <a:off x="1530010" y="185639"/>
            <a:ext cx="7481316" cy="149015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latin typeface="Helvetica Neue"/>
                <a:ea typeface="Helvetica Neue"/>
                <a:cs typeface="Helvetica Neue"/>
                <a:sym typeface="Helvetica Neue"/>
              </a:rPr>
              <a:t>Applied Machine Learning</a:t>
            </a:r>
            <a:br>
              <a:rPr lang="en-US">
                <a:latin typeface="Helvetica Neue"/>
                <a:ea typeface="Helvetica Neue"/>
                <a:cs typeface="Helvetica Neue"/>
                <a:sym typeface="Helvetica Neue"/>
              </a:rPr>
            </a:br>
            <a:br>
              <a:rPr lang="en-US">
                <a:latin typeface="Helvetica Neue"/>
                <a:ea typeface="Helvetica Neue"/>
                <a:cs typeface="Helvetica Neue"/>
                <a:sym typeface="Helvetica Neue"/>
              </a:rPr>
            </a:br>
            <a:r>
              <a:rPr lang="en-US">
                <a:latin typeface="Helvetica Neue"/>
                <a:ea typeface="Helvetica Neue"/>
                <a:cs typeface="Helvetica Neue"/>
                <a:sym typeface="Helvetica Neue"/>
              </a:rPr>
              <a:t>Face Generation Using GANs</a:t>
            </a:r>
            <a:endParaRPr sz="2000">
              <a:solidFill>
                <a:srgbClr val="8E0C33"/>
              </a:solidFill>
              <a:latin typeface="Helvetica Neue"/>
              <a:ea typeface="Helvetica Neue"/>
              <a:cs typeface="Helvetica Neue"/>
              <a:sym typeface="Helvetica Neue"/>
            </a:endParaRPr>
          </a:p>
        </p:txBody>
      </p:sp>
      <p:sp>
        <p:nvSpPr>
          <p:cNvPr id="265" name="Google Shape;265;p55"/>
          <p:cNvSpPr txBox="1"/>
          <p:nvPr/>
        </p:nvSpPr>
        <p:spPr>
          <a:xfrm>
            <a:off x="1530010" y="1675793"/>
            <a:ext cx="6389700" cy="19086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Helvetica Neue"/>
                <a:ea typeface="Helvetica Neue"/>
                <a:cs typeface="Helvetica Neue"/>
                <a:sym typeface="Helvetica Neue"/>
              </a:rPr>
              <a:t>Group Presentation:</a:t>
            </a:r>
            <a:endParaRPr b="1" i="0" sz="24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2400"/>
              <a:buFont typeface="Arial"/>
              <a:buNone/>
            </a:pPr>
            <a:r>
              <a:rPr b="1" lang="en-US" sz="2400">
                <a:solidFill>
                  <a:schemeClr val="dk1"/>
                </a:solidFill>
                <a:latin typeface="Helvetica Neue"/>
                <a:ea typeface="Helvetica Neue"/>
                <a:cs typeface="Helvetica Neue"/>
                <a:sym typeface="Helvetica Neue"/>
              </a:rPr>
              <a:t>(</a:t>
            </a:r>
            <a:r>
              <a:rPr b="1" i="0" lang="en-US" sz="2400" u="none" cap="none" strike="noStrike">
                <a:solidFill>
                  <a:schemeClr val="dk1"/>
                </a:solidFill>
                <a:latin typeface="Helvetica Neue"/>
                <a:ea typeface="Helvetica Neue"/>
                <a:cs typeface="Helvetica Neue"/>
                <a:sym typeface="Helvetica Neue"/>
              </a:rPr>
              <a:t>GRO</a:t>
            </a:r>
            <a:r>
              <a:rPr b="1" lang="en-US" sz="2400">
                <a:solidFill>
                  <a:schemeClr val="dk1"/>
                </a:solidFill>
                <a:latin typeface="Helvetica Neue"/>
                <a:ea typeface="Helvetica Neue"/>
                <a:cs typeface="Helvetica Neue"/>
                <a:sym typeface="Helvetica Neue"/>
              </a:rPr>
              <a:t>UP 3)</a:t>
            </a:r>
            <a:endParaRPr b="1" i="0" sz="2800" u="none" cap="none" strike="noStrike">
              <a:solidFill>
                <a:schemeClr val="dk1"/>
              </a:solidFill>
              <a:latin typeface="Helvetica Neue"/>
              <a:ea typeface="Helvetica Neue"/>
              <a:cs typeface="Helvetica Neue"/>
              <a:sym typeface="Helvetica Neue"/>
            </a:endParaRPr>
          </a:p>
          <a:p>
            <a:pPr indent="0" lvl="6" marL="274320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Helvetica Neue"/>
                <a:ea typeface="Helvetica Neue"/>
                <a:cs typeface="Helvetica Neue"/>
                <a:sym typeface="Helvetica Neue"/>
              </a:rPr>
              <a:t>   ---  By Team Members:</a:t>
            </a:r>
            <a:endParaRPr b="0" i="0" sz="1400" u="none" cap="none" strike="noStrike">
              <a:solidFill>
                <a:srgbClr val="000000"/>
              </a:solidFill>
              <a:latin typeface="Arial"/>
              <a:ea typeface="Arial"/>
              <a:cs typeface="Arial"/>
              <a:sym typeface="Arial"/>
            </a:endParaRPr>
          </a:p>
          <a:p>
            <a:pPr indent="-285750" lvl="7" marL="34861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Helvetica Neue"/>
                <a:ea typeface="Helvetica Neue"/>
                <a:cs typeface="Helvetica Neue"/>
                <a:sym typeface="Helvetica Neue"/>
              </a:rPr>
              <a:t>Vihari Eyunni</a:t>
            </a:r>
            <a:endParaRPr b="0" i="0" sz="1400" u="none" cap="none" strike="noStrike">
              <a:solidFill>
                <a:schemeClr val="dk1"/>
              </a:solidFill>
              <a:latin typeface="Helvetica Neue"/>
              <a:ea typeface="Helvetica Neue"/>
              <a:cs typeface="Helvetica Neue"/>
              <a:sym typeface="Helvetica Neue"/>
            </a:endParaRPr>
          </a:p>
          <a:p>
            <a:pPr indent="-285750" lvl="7" marL="34861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Helvetica Neue"/>
                <a:ea typeface="Helvetica Neue"/>
                <a:cs typeface="Helvetica Neue"/>
                <a:sym typeface="Helvetica Neue"/>
              </a:rPr>
              <a:t>Shubham Kumar Singh</a:t>
            </a:r>
            <a:endParaRPr b="0" i="0" sz="1400" u="none" cap="none" strike="noStrike">
              <a:solidFill>
                <a:schemeClr val="dk1"/>
              </a:solidFill>
              <a:latin typeface="Helvetica Neue"/>
              <a:ea typeface="Helvetica Neue"/>
              <a:cs typeface="Helvetica Neue"/>
              <a:sym typeface="Helvetica Neue"/>
            </a:endParaRPr>
          </a:p>
          <a:p>
            <a:pPr indent="-285750" lvl="7" marL="34861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Helvetica Neue"/>
                <a:ea typeface="Helvetica Neue"/>
                <a:cs typeface="Helvetica Neue"/>
                <a:sym typeface="Helvetica Neue"/>
              </a:rPr>
              <a:t>Yaswanth Karri</a:t>
            </a:r>
            <a:endParaRPr/>
          </a:p>
          <a:p>
            <a:pPr indent="-285750" lvl="7" marL="34861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dk1"/>
                </a:solidFill>
                <a:latin typeface="Helvetica Neue"/>
                <a:ea typeface="Helvetica Neue"/>
                <a:cs typeface="Helvetica Neue"/>
                <a:sym typeface="Helvetica Neue"/>
              </a:rPr>
              <a:t>Prateesh Reddy Patlolla</a:t>
            </a:r>
            <a:endParaRPr b="0" i="0" sz="14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4"/>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Hyperparameter Settings</a:t>
            </a:r>
            <a:endParaRPr/>
          </a:p>
        </p:txBody>
      </p:sp>
      <p:sp>
        <p:nvSpPr>
          <p:cNvPr id="338" name="Google Shape;338;p64"/>
          <p:cNvSpPr txBox="1"/>
          <p:nvPr>
            <p:ph idx="2" type="body"/>
          </p:nvPr>
        </p:nvSpPr>
        <p:spPr>
          <a:xfrm>
            <a:off x="234300" y="883625"/>
            <a:ext cx="8675400" cy="3521700"/>
          </a:xfrm>
          <a:prstGeom prst="rect">
            <a:avLst/>
          </a:prstGeom>
          <a:noFill/>
          <a:ln>
            <a:noFill/>
          </a:ln>
        </p:spPr>
        <p:txBody>
          <a:bodyPr anchorCtr="0" anchor="t" bIns="45700" lIns="91425" spcFirstLastPara="1" rIns="91425" wrap="square" tIns="45700">
            <a:normAutofit/>
          </a:bodyPr>
          <a:lstStyle/>
          <a:p>
            <a:pPr indent="-311150" lvl="0" marL="457200" rtl="0" algn="l">
              <a:lnSpc>
                <a:spcPct val="115000"/>
              </a:lnSpc>
              <a:spcBef>
                <a:spcPts val="0"/>
              </a:spcBef>
              <a:spcAft>
                <a:spcPts val="0"/>
              </a:spcAft>
              <a:buClr>
                <a:srgbClr val="8E0C33"/>
              </a:buClr>
              <a:buSzPts val="1300"/>
              <a:buFont typeface="Calibri"/>
              <a:buChar char="➔"/>
            </a:pPr>
            <a:r>
              <a:rPr b="1" lang="en-US" sz="1300">
                <a:solidFill>
                  <a:srgbClr val="8E0C33"/>
                </a:solidFill>
                <a:latin typeface="Calibri"/>
                <a:ea typeface="Calibri"/>
                <a:cs typeface="Calibri"/>
                <a:sym typeface="Calibri"/>
              </a:rPr>
              <a:t>Learning rate</a:t>
            </a:r>
            <a:r>
              <a:rPr lang="en-US" sz="1300">
                <a:solidFill>
                  <a:srgbClr val="8E0C33"/>
                </a:solidFill>
                <a:latin typeface="Calibri"/>
                <a:ea typeface="Calibri"/>
                <a:cs typeface="Calibri"/>
                <a:sym typeface="Calibri"/>
              </a:rPr>
              <a:t>: 0.0002</a:t>
            </a:r>
            <a:endParaRPr sz="1300">
              <a:solidFill>
                <a:srgbClr val="8E0C33"/>
              </a:solidFill>
              <a:latin typeface="Calibri"/>
              <a:ea typeface="Calibri"/>
              <a:cs typeface="Calibri"/>
              <a:sym typeface="Calibri"/>
            </a:endParaRPr>
          </a:p>
          <a:p>
            <a:pPr indent="-311150" lvl="0" marL="457200" rtl="0" algn="l">
              <a:lnSpc>
                <a:spcPct val="115000"/>
              </a:lnSpc>
              <a:spcBef>
                <a:spcPts val="200"/>
              </a:spcBef>
              <a:spcAft>
                <a:spcPts val="0"/>
              </a:spcAft>
              <a:buClr>
                <a:srgbClr val="8E0C33"/>
              </a:buClr>
              <a:buSzPts val="1300"/>
              <a:buFont typeface="Calibri"/>
              <a:buChar char="➔"/>
            </a:pPr>
            <a:r>
              <a:rPr b="1" lang="en-US" sz="1300">
                <a:solidFill>
                  <a:srgbClr val="8E0C33"/>
                </a:solidFill>
                <a:latin typeface="Calibri"/>
                <a:ea typeface="Calibri"/>
                <a:cs typeface="Calibri"/>
                <a:sym typeface="Calibri"/>
              </a:rPr>
              <a:t>Batch size</a:t>
            </a:r>
            <a:r>
              <a:rPr lang="en-US" sz="1300">
                <a:solidFill>
                  <a:srgbClr val="8E0C33"/>
                </a:solidFill>
                <a:latin typeface="Calibri"/>
                <a:ea typeface="Calibri"/>
                <a:cs typeface="Calibri"/>
                <a:sym typeface="Calibri"/>
              </a:rPr>
              <a:t>: 128</a:t>
            </a:r>
            <a:endParaRPr sz="1300">
              <a:solidFill>
                <a:srgbClr val="8E0C33"/>
              </a:solidFill>
              <a:latin typeface="Calibri"/>
              <a:ea typeface="Calibri"/>
              <a:cs typeface="Calibri"/>
              <a:sym typeface="Calibri"/>
            </a:endParaRPr>
          </a:p>
          <a:p>
            <a:pPr indent="-311150" lvl="0" marL="457200" rtl="0" algn="l">
              <a:lnSpc>
                <a:spcPct val="115000"/>
              </a:lnSpc>
              <a:spcBef>
                <a:spcPts val="200"/>
              </a:spcBef>
              <a:spcAft>
                <a:spcPts val="0"/>
              </a:spcAft>
              <a:buClr>
                <a:srgbClr val="8E0C33"/>
              </a:buClr>
              <a:buSzPts val="1300"/>
              <a:buFont typeface="Calibri"/>
              <a:buChar char="➔"/>
            </a:pPr>
            <a:r>
              <a:rPr b="1" lang="en-US" sz="1300">
                <a:solidFill>
                  <a:srgbClr val="8E0C33"/>
                </a:solidFill>
                <a:latin typeface="Calibri"/>
                <a:ea typeface="Calibri"/>
                <a:cs typeface="Calibri"/>
                <a:sym typeface="Calibri"/>
              </a:rPr>
              <a:t>Number of epochs</a:t>
            </a:r>
            <a:r>
              <a:rPr lang="en-US" sz="1300">
                <a:solidFill>
                  <a:srgbClr val="8E0C33"/>
                </a:solidFill>
                <a:latin typeface="Calibri"/>
                <a:ea typeface="Calibri"/>
                <a:cs typeface="Calibri"/>
                <a:sym typeface="Calibri"/>
              </a:rPr>
              <a:t>: 25</a:t>
            </a:r>
            <a:endParaRPr sz="1300">
              <a:solidFill>
                <a:srgbClr val="8E0C33"/>
              </a:solidFill>
              <a:latin typeface="Calibri"/>
              <a:ea typeface="Calibri"/>
              <a:cs typeface="Calibri"/>
              <a:sym typeface="Calibri"/>
            </a:endParaRPr>
          </a:p>
          <a:p>
            <a:pPr indent="-311150" lvl="0" marL="457200" rtl="0" algn="l">
              <a:lnSpc>
                <a:spcPct val="115000"/>
              </a:lnSpc>
              <a:spcBef>
                <a:spcPts val="200"/>
              </a:spcBef>
              <a:spcAft>
                <a:spcPts val="0"/>
              </a:spcAft>
              <a:buClr>
                <a:srgbClr val="8E0C33"/>
              </a:buClr>
              <a:buSzPts val="1300"/>
              <a:buFont typeface="Calibri"/>
              <a:buChar char="➔"/>
            </a:pPr>
            <a:r>
              <a:rPr b="1" lang="en-US" sz="1300">
                <a:solidFill>
                  <a:srgbClr val="8E0C33"/>
                </a:solidFill>
                <a:latin typeface="Calibri"/>
                <a:ea typeface="Calibri"/>
                <a:cs typeface="Calibri"/>
                <a:sym typeface="Calibri"/>
              </a:rPr>
              <a:t>Generator optimizer</a:t>
            </a:r>
            <a:r>
              <a:rPr lang="en-US" sz="1300">
                <a:solidFill>
                  <a:srgbClr val="8E0C33"/>
                </a:solidFill>
                <a:latin typeface="Calibri"/>
                <a:ea typeface="Calibri"/>
                <a:cs typeface="Calibri"/>
                <a:sym typeface="Calibri"/>
              </a:rPr>
              <a:t>: Adam optimizer</a:t>
            </a:r>
            <a:endParaRPr sz="1300">
              <a:solidFill>
                <a:srgbClr val="8E0C33"/>
              </a:solidFill>
              <a:latin typeface="Calibri"/>
              <a:ea typeface="Calibri"/>
              <a:cs typeface="Calibri"/>
              <a:sym typeface="Calibri"/>
            </a:endParaRPr>
          </a:p>
          <a:p>
            <a:pPr indent="-311150" lvl="0" marL="457200" rtl="0" algn="l">
              <a:lnSpc>
                <a:spcPct val="115000"/>
              </a:lnSpc>
              <a:spcBef>
                <a:spcPts val="200"/>
              </a:spcBef>
              <a:spcAft>
                <a:spcPts val="0"/>
              </a:spcAft>
              <a:buClr>
                <a:srgbClr val="8E0C33"/>
              </a:buClr>
              <a:buSzPts val="1300"/>
              <a:buFont typeface="Calibri"/>
              <a:buChar char="➔"/>
            </a:pPr>
            <a:r>
              <a:rPr b="1" lang="en-US" sz="1300">
                <a:solidFill>
                  <a:srgbClr val="8E0C33"/>
                </a:solidFill>
                <a:latin typeface="Calibri"/>
                <a:ea typeface="Calibri"/>
                <a:cs typeface="Calibri"/>
                <a:sym typeface="Calibri"/>
              </a:rPr>
              <a:t>Discriminator optimizer</a:t>
            </a:r>
            <a:r>
              <a:rPr lang="en-US" sz="1300">
                <a:solidFill>
                  <a:srgbClr val="8E0C33"/>
                </a:solidFill>
                <a:latin typeface="Calibri"/>
                <a:ea typeface="Calibri"/>
                <a:cs typeface="Calibri"/>
                <a:sym typeface="Calibri"/>
              </a:rPr>
              <a:t>: Adam optimizer</a:t>
            </a:r>
            <a:endParaRPr sz="1300">
              <a:solidFill>
                <a:srgbClr val="8E0C33"/>
              </a:solidFill>
              <a:latin typeface="Calibri"/>
              <a:ea typeface="Calibri"/>
              <a:cs typeface="Calibri"/>
              <a:sym typeface="Calibri"/>
            </a:endParaRPr>
          </a:p>
          <a:p>
            <a:pPr indent="-311150" lvl="0" marL="457200" rtl="0" algn="l">
              <a:lnSpc>
                <a:spcPct val="115000"/>
              </a:lnSpc>
              <a:spcBef>
                <a:spcPts val="200"/>
              </a:spcBef>
              <a:spcAft>
                <a:spcPts val="0"/>
              </a:spcAft>
              <a:buClr>
                <a:srgbClr val="8E0C33"/>
              </a:buClr>
              <a:buSzPts val="1300"/>
              <a:buFont typeface="Calibri"/>
              <a:buChar char="➔"/>
            </a:pPr>
            <a:r>
              <a:rPr b="1" lang="en-US" sz="1300">
                <a:solidFill>
                  <a:srgbClr val="8E0C33"/>
                </a:solidFill>
                <a:latin typeface="Calibri"/>
                <a:ea typeface="Calibri"/>
                <a:cs typeface="Calibri"/>
                <a:sym typeface="Calibri"/>
              </a:rPr>
              <a:t>Momentum</a:t>
            </a:r>
            <a:r>
              <a:rPr lang="en-US" sz="1300">
                <a:solidFill>
                  <a:srgbClr val="8E0C33"/>
                </a:solidFill>
                <a:latin typeface="Calibri"/>
                <a:ea typeface="Calibri"/>
                <a:cs typeface="Calibri"/>
                <a:sym typeface="Calibri"/>
              </a:rPr>
              <a:t>: (0.5, 0.999)</a:t>
            </a:r>
            <a:endParaRPr sz="1300">
              <a:solidFill>
                <a:srgbClr val="8E0C33"/>
              </a:solidFill>
              <a:latin typeface="Calibri"/>
              <a:ea typeface="Calibri"/>
              <a:cs typeface="Calibri"/>
              <a:sym typeface="Calibri"/>
            </a:endParaRPr>
          </a:p>
          <a:p>
            <a:pPr indent="-311150" lvl="0" marL="457200" rtl="0" algn="l">
              <a:lnSpc>
                <a:spcPct val="115000"/>
              </a:lnSpc>
              <a:spcBef>
                <a:spcPts val="200"/>
              </a:spcBef>
              <a:spcAft>
                <a:spcPts val="0"/>
              </a:spcAft>
              <a:buClr>
                <a:srgbClr val="8E0C33"/>
              </a:buClr>
              <a:buSzPts val="1300"/>
              <a:buFont typeface="Calibri"/>
              <a:buChar char="➔"/>
            </a:pPr>
            <a:r>
              <a:rPr b="1" lang="en-US" sz="1300">
                <a:solidFill>
                  <a:srgbClr val="8E0C33"/>
                </a:solidFill>
                <a:latin typeface="Calibri"/>
                <a:ea typeface="Calibri"/>
                <a:cs typeface="Calibri"/>
                <a:sym typeface="Calibri"/>
              </a:rPr>
              <a:t># layers in Generator</a:t>
            </a:r>
            <a:r>
              <a:rPr lang="en-US" sz="1300">
                <a:solidFill>
                  <a:srgbClr val="8E0C33"/>
                </a:solidFill>
                <a:latin typeface="Calibri"/>
                <a:ea typeface="Calibri"/>
                <a:cs typeface="Calibri"/>
                <a:sym typeface="Calibri"/>
              </a:rPr>
              <a:t>: 4</a:t>
            </a:r>
            <a:endParaRPr sz="1300">
              <a:solidFill>
                <a:srgbClr val="8E0C33"/>
              </a:solidFill>
              <a:latin typeface="Calibri"/>
              <a:ea typeface="Calibri"/>
              <a:cs typeface="Calibri"/>
              <a:sym typeface="Calibri"/>
            </a:endParaRPr>
          </a:p>
          <a:p>
            <a:pPr indent="-311150" lvl="0" marL="457200" rtl="0" algn="l">
              <a:lnSpc>
                <a:spcPct val="115000"/>
              </a:lnSpc>
              <a:spcBef>
                <a:spcPts val="200"/>
              </a:spcBef>
              <a:spcAft>
                <a:spcPts val="0"/>
              </a:spcAft>
              <a:buClr>
                <a:srgbClr val="8E0C33"/>
              </a:buClr>
              <a:buSzPts val="1300"/>
              <a:buFont typeface="Calibri"/>
              <a:buChar char="➔"/>
            </a:pPr>
            <a:r>
              <a:rPr b="1" lang="en-US" sz="1300">
                <a:solidFill>
                  <a:srgbClr val="8E0C33"/>
                </a:solidFill>
                <a:latin typeface="Calibri"/>
                <a:ea typeface="Calibri"/>
                <a:cs typeface="Calibri"/>
                <a:sym typeface="Calibri"/>
              </a:rPr>
              <a:t># layers in Discriminator</a:t>
            </a:r>
            <a:r>
              <a:rPr lang="en-US" sz="1300">
                <a:solidFill>
                  <a:srgbClr val="8E0C33"/>
                </a:solidFill>
                <a:latin typeface="Calibri"/>
                <a:ea typeface="Calibri"/>
                <a:cs typeface="Calibri"/>
                <a:sym typeface="Calibri"/>
              </a:rPr>
              <a:t>: 4</a:t>
            </a:r>
            <a:endParaRPr sz="1300">
              <a:solidFill>
                <a:srgbClr val="8E0C33"/>
              </a:solidFill>
              <a:latin typeface="Calibri"/>
              <a:ea typeface="Calibri"/>
              <a:cs typeface="Calibri"/>
              <a:sym typeface="Calibri"/>
            </a:endParaRPr>
          </a:p>
          <a:p>
            <a:pPr indent="-311150" lvl="0" marL="457200" rtl="0" algn="l">
              <a:lnSpc>
                <a:spcPct val="115000"/>
              </a:lnSpc>
              <a:spcBef>
                <a:spcPts val="200"/>
              </a:spcBef>
              <a:spcAft>
                <a:spcPts val="0"/>
              </a:spcAft>
              <a:buClr>
                <a:srgbClr val="8E0C33"/>
              </a:buClr>
              <a:buSzPts val="1300"/>
              <a:buFont typeface="Calibri"/>
              <a:buChar char="➔"/>
            </a:pPr>
            <a:r>
              <a:rPr b="1" lang="en-US" sz="1300">
                <a:solidFill>
                  <a:srgbClr val="8E0C33"/>
                </a:solidFill>
                <a:latin typeface="Calibri"/>
                <a:ea typeface="Calibri"/>
                <a:cs typeface="Calibri"/>
                <a:sym typeface="Calibri"/>
              </a:rPr>
              <a:t>Activation functions for Discriminator</a:t>
            </a:r>
            <a:r>
              <a:rPr b="1" lang="en-US" sz="1300">
                <a:solidFill>
                  <a:srgbClr val="8E0C33"/>
                </a:solidFill>
                <a:latin typeface="Calibri"/>
                <a:ea typeface="Calibri"/>
                <a:cs typeface="Calibri"/>
                <a:sym typeface="Calibri"/>
              </a:rPr>
              <a:t> </a:t>
            </a:r>
            <a:r>
              <a:rPr lang="en-US" sz="1300">
                <a:solidFill>
                  <a:srgbClr val="8E0C33"/>
                </a:solidFill>
                <a:latin typeface="Calibri"/>
                <a:ea typeface="Calibri"/>
                <a:cs typeface="Calibri"/>
                <a:sym typeface="Calibri"/>
              </a:rPr>
              <a:t>: LeakyRelu function on all layers Sigmoid on output layer</a:t>
            </a:r>
            <a:endParaRPr sz="1300">
              <a:solidFill>
                <a:srgbClr val="8E0C33"/>
              </a:solidFill>
              <a:latin typeface="Calibri"/>
              <a:ea typeface="Calibri"/>
              <a:cs typeface="Calibri"/>
              <a:sym typeface="Calibri"/>
            </a:endParaRPr>
          </a:p>
          <a:p>
            <a:pPr indent="-311150" lvl="0" marL="457200" rtl="0" algn="l">
              <a:lnSpc>
                <a:spcPct val="115000"/>
              </a:lnSpc>
              <a:spcBef>
                <a:spcPts val="200"/>
              </a:spcBef>
              <a:spcAft>
                <a:spcPts val="0"/>
              </a:spcAft>
              <a:buClr>
                <a:srgbClr val="8E0C33"/>
              </a:buClr>
              <a:buSzPts val="1300"/>
              <a:buFont typeface="Calibri"/>
              <a:buChar char="➔"/>
            </a:pPr>
            <a:r>
              <a:rPr b="1" lang="en-US" sz="1300">
                <a:solidFill>
                  <a:srgbClr val="8E0C33"/>
                </a:solidFill>
                <a:latin typeface="Calibri"/>
                <a:ea typeface="Calibri"/>
                <a:cs typeface="Calibri"/>
                <a:sym typeface="Calibri"/>
              </a:rPr>
              <a:t>Activation functions for Generator</a:t>
            </a:r>
            <a:r>
              <a:rPr b="1" lang="en-US" sz="1300">
                <a:solidFill>
                  <a:srgbClr val="8E0C33"/>
                </a:solidFill>
                <a:latin typeface="Calibri"/>
                <a:ea typeface="Calibri"/>
                <a:cs typeface="Calibri"/>
                <a:sym typeface="Calibri"/>
              </a:rPr>
              <a:t> </a:t>
            </a:r>
            <a:r>
              <a:rPr lang="en-US" sz="1300">
                <a:solidFill>
                  <a:srgbClr val="8E0C33"/>
                </a:solidFill>
                <a:latin typeface="Calibri"/>
                <a:ea typeface="Calibri"/>
                <a:cs typeface="Calibri"/>
                <a:sym typeface="Calibri"/>
              </a:rPr>
              <a:t>: Relu function on all layers Tanh on output layer</a:t>
            </a:r>
            <a:endParaRPr sz="1300">
              <a:solidFill>
                <a:srgbClr val="8E0C33"/>
              </a:solidFill>
              <a:latin typeface="Calibri"/>
              <a:ea typeface="Calibri"/>
              <a:cs typeface="Calibri"/>
              <a:sym typeface="Calibri"/>
            </a:endParaRPr>
          </a:p>
          <a:p>
            <a:pPr indent="-311150" lvl="0" marL="457200" rtl="0" algn="l">
              <a:lnSpc>
                <a:spcPct val="115000"/>
              </a:lnSpc>
              <a:spcBef>
                <a:spcPts val="200"/>
              </a:spcBef>
              <a:spcAft>
                <a:spcPts val="0"/>
              </a:spcAft>
              <a:buClr>
                <a:srgbClr val="8E0C33"/>
              </a:buClr>
              <a:buSzPts val="1300"/>
              <a:buFont typeface="Calibri"/>
              <a:buChar char="➔"/>
            </a:pPr>
            <a:r>
              <a:rPr b="1" lang="en-US" sz="1300">
                <a:solidFill>
                  <a:srgbClr val="8E0C33"/>
                </a:solidFill>
                <a:latin typeface="Calibri"/>
                <a:ea typeface="Calibri"/>
                <a:cs typeface="Calibri"/>
                <a:sym typeface="Calibri"/>
              </a:rPr>
              <a:t>Loss function</a:t>
            </a:r>
            <a:r>
              <a:rPr lang="en-US" sz="1300">
                <a:solidFill>
                  <a:srgbClr val="8E0C33"/>
                </a:solidFill>
                <a:latin typeface="Calibri"/>
                <a:ea typeface="Calibri"/>
                <a:cs typeface="Calibri"/>
                <a:sym typeface="Calibri"/>
              </a:rPr>
              <a:t>: Binary Cross-Entropy Loss </a:t>
            </a:r>
            <a:endParaRPr sz="1300">
              <a:solidFill>
                <a:srgbClr val="8E0C33"/>
              </a:solidFill>
              <a:latin typeface="Calibri"/>
              <a:ea typeface="Calibri"/>
              <a:cs typeface="Calibri"/>
              <a:sym typeface="Calibri"/>
            </a:endParaRPr>
          </a:p>
          <a:p>
            <a:pPr indent="-228600" lvl="0" marL="457200" rtl="0" algn="l">
              <a:lnSpc>
                <a:spcPct val="90000"/>
              </a:lnSpc>
              <a:spcBef>
                <a:spcPts val="750"/>
              </a:spcBef>
              <a:spcAft>
                <a:spcPts val="0"/>
              </a:spcAft>
              <a:buClr>
                <a:schemeClr val="dk1"/>
              </a:buClr>
              <a:buSzPts val="1400"/>
              <a:buFont typeface="Courier New"/>
              <a:buNone/>
            </a:pPr>
            <a:r>
              <a:t/>
            </a:r>
            <a:endParaRPr/>
          </a:p>
        </p:txBody>
      </p:sp>
      <p:sp>
        <p:nvSpPr>
          <p:cNvPr id="339" name="Google Shape;339;p64"/>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5"/>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Facts &amp; Figures</a:t>
            </a:r>
            <a:endParaRPr/>
          </a:p>
        </p:txBody>
      </p:sp>
      <p:sp>
        <p:nvSpPr>
          <p:cNvPr id="345" name="Google Shape;345;p65"/>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graphicFrame>
        <p:nvGraphicFramePr>
          <p:cNvPr id="346" name="Google Shape;346;p65"/>
          <p:cNvGraphicFramePr/>
          <p:nvPr/>
        </p:nvGraphicFramePr>
        <p:xfrm>
          <a:off x="355263" y="781142"/>
          <a:ext cx="3000000" cy="3000000"/>
        </p:xfrm>
        <a:graphic>
          <a:graphicData uri="http://schemas.openxmlformats.org/drawingml/2006/table">
            <a:tbl>
              <a:tblPr>
                <a:noFill/>
                <a:tableStyleId>{2ACC0220-AF86-41B7-9CB2-1D64921985E0}</a:tableStyleId>
              </a:tblPr>
              <a:tblGrid>
                <a:gridCol w="869450"/>
                <a:gridCol w="804975"/>
                <a:gridCol w="804975"/>
                <a:gridCol w="1056725"/>
                <a:gridCol w="1064625"/>
              </a:tblGrid>
              <a:tr h="396200">
                <a:tc>
                  <a:txBody>
                    <a:bodyPr/>
                    <a:lstStyle/>
                    <a:p>
                      <a:pPr indent="0" lvl="0" marL="0" rtl="0" algn="l">
                        <a:spcBef>
                          <a:spcPts val="0"/>
                        </a:spcBef>
                        <a:spcAft>
                          <a:spcPts val="0"/>
                        </a:spcAft>
                        <a:buNone/>
                      </a:pPr>
                      <a:r>
                        <a:rPr lang="en-US"/>
                        <a:t>Epoch</a:t>
                      </a:r>
                      <a:endParaRPr/>
                    </a:p>
                  </a:txBody>
                  <a:tcPr marT="91425" marB="91425" marR="91425" marL="91425">
                    <a:solidFill>
                      <a:srgbClr val="EFEFEF"/>
                    </a:solidFill>
                  </a:tcPr>
                </a:tc>
                <a:tc>
                  <a:txBody>
                    <a:bodyPr/>
                    <a:lstStyle/>
                    <a:p>
                      <a:pPr indent="0" lvl="0" marL="0" rtl="0" algn="l">
                        <a:spcBef>
                          <a:spcPts val="0"/>
                        </a:spcBef>
                        <a:spcAft>
                          <a:spcPts val="0"/>
                        </a:spcAft>
                        <a:buNone/>
                      </a:pPr>
                      <a:r>
                        <a:rPr lang="en-US"/>
                        <a:t>loss_g</a:t>
                      </a:r>
                      <a:endParaRPr/>
                    </a:p>
                  </a:txBody>
                  <a:tcPr marT="91425" marB="91425" marR="91425" marL="91425">
                    <a:solidFill>
                      <a:srgbClr val="EFEFEF"/>
                    </a:solidFill>
                  </a:tcPr>
                </a:tc>
                <a:tc>
                  <a:txBody>
                    <a:bodyPr/>
                    <a:lstStyle/>
                    <a:p>
                      <a:pPr indent="0" lvl="0" marL="0" rtl="0" algn="l">
                        <a:spcBef>
                          <a:spcPts val="0"/>
                        </a:spcBef>
                        <a:spcAft>
                          <a:spcPts val="0"/>
                        </a:spcAft>
                        <a:buNone/>
                      </a:pPr>
                      <a:r>
                        <a:rPr lang="en-US"/>
                        <a:t>loss_d</a:t>
                      </a:r>
                      <a:endParaRPr/>
                    </a:p>
                  </a:txBody>
                  <a:tcPr marT="91425" marB="91425" marR="91425" marL="91425">
                    <a:solidFill>
                      <a:srgbClr val="EFEFEF"/>
                    </a:solidFill>
                  </a:tcPr>
                </a:tc>
                <a:tc>
                  <a:txBody>
                    <a:bodyPr/>
                    <a:lstStyle/>
                    <a:p>
                      <a:pPr indent="0" lvl="0" marL="0" rtl="0" algn="l">
                        <a:spcBef>
                          <a:spcPts val="0"/>
                        </a:spcBef>
                        <a:spcAft>
                          <a:spcPts val="0"/>
                        </a:spcAft>
                        <a:buNone/>
                      </a:pPr>
                      <a:r>
                        <a:rPr lang="en-US"/>
                        <a:t>real_score</a:t>
                      </a:r>
                      <a:endParaRPr/>
                    </a:p>
                  </a:txBody>
                  <a:tcPr marT="91425" marB="91425" marR="91425" marL="91425">
                    <a:solidFill>
                      <a:srgbClr val="EFEFEF"/>
                    </a:solidFill>
                  </a:tcPr>
                </a:tc>
                <a:tc>
                  <a:txBody>
                    <a:bodyPr/>
                    <a:lstStyle/>
                    <a:p>
                      <a:pPr indent="0" lvl="0" marL="0" rtl="0" algn="l">
                        <a:spcBef>
                          <a:spcPts val="0"/>
                        </a:spcBef>
                        <a:spcAft>
                          <a:spcPts val="0"/>
                        </a:spcAft>
                        <a:buNone/>
                      </a:pPr>
                      <a:r>
                        <a:rPr lang="en-US"/>
                        <a:t>fake_score</a:t>
                      </a:r>
                      <a:endParaRPr/>
                    </a:p>
                  </a:txBody>
                  <a:tcPr marT="91425" marB="91425" marR="91425" marL="91425">
                    <a:solidFill>
                      <a:srgbClr val="EFEFEF"/>
                    </a:solidFill>
                  </a:tcPr>
                </a:tc>
              </a:tr>
              <a:tr h="396200">
                <a:tc>
                  <a:txBody>
                    <a:bodyPr/>
                    <a:lstStyle/>
                    <a:p>
                      <a:pPr indent="0" lvl="0" marL="0" rtl="0" algn="l">
                        <a:spcBef>
                          <a:spcPts val="0"/>
                        </a:spcBef>
                        <a:spcAft>
                          <a:spcPts val="0"/>
                        </a:spcAft>
                        <a:buNone/>
                      </a:pPr>
                      <a:r>
                        <a:rPr lang="en-US"/>
                        <a:t>1/25</a:t>
                      </a:r>
                      <a:endParaRPr/>
                    </a:p>
                  </a:txBody>
                  <a:tcPr marT="91425" marB="91425" marR="91425" marL="91425"/>
                </a:tc>
                <a:tc>
                  <a:txBody>
                    <a:bodyPr/>
                    <a:lstStyle/>
                    <a:p>
                      <a:pPr indent="0" lvl="0" marL="0" rtl="0" algn="l">
                        <a:spcBef>
                          <a:spcPts val="0"/>
                        </a:spcBef>
                        <a:spcAft>
                          <a:spcPts val="0"/>
                        </a:spcAft>
                        <a:buNone/>
                      </a:pPr>
                      <a:r>
                        <a:rPr lang="en-US"/>
                        <a:t>4.4531</a:t>
                      </a:r>
                      <a:endParaRPr/>
                    </a:p>
                  </a:txBody>
                  <a:tcPr marT="91425" marB="91425" marR="91425" marL="91425"/>
                </a:tc>
                <a:tc>
                  <a:txBody>
                    <a:bodyPr/>
                    <a:lstStyle/>
                    <a:p>
                      <a:pPr indent="0" lvl="0" marL="0" rtl="0" algn="l">
                        <a:spcBef>
                          <a:spcPts val="0"/>
                        </a:spcBef>
                        <a:spcAft>
                          <a:spcPts val="0"/>
                        </a:spcAft>
                        <a:buNone/>
                      </a:pPr>
                      <a:r>
                        <a:rPr lang="en-US"/>
                        <a:t>0.3823</a:t>
                      </a:r>
                      <a:endParaRPr/>
                    </a:p>
                  </a:txBody>
                  <a:tcPr marT="91425" marB="91425" marR="91425" marL="91425"/>
                </a:tc>
                <a:tc>
                  <a:txBody>
                    <a:bodyPr/>
                    <a:lstStyle/>
                    <a:p>
                      <a:pPr indent="0" lvl="0" marL="0" rtl="0" algn="l">
                        <a:spcBef>
                          <a:spcPts val="0"/>
                        </a:spcBef>
                        <a:spcAft>
                          <a:spcPts val="0"/>
                        </a:spcAft>
                        <a:buNone/>
                      </a:pPr>
                      <a:r>
                        <a:rPr lang="en-US"/>
                        <a:t>0.7548</a:t>
                      </a:r>
                      <a:endParaRPr/>
                    </a:p>
                  </a:txBody>
                  <a:tcPr marT="91425" marB="91425" marR="91425" marL="91425"/>
                </a:tc>
                <a:tc>
                  <a:txBody>
                    <a:bodyPr/>
                    <a:lstStyle/>
                    <a:p>
                      <a:pPr indent="0" lvl="0" marL="0" rtl="0" algn="l">
                        <a:spcBef>
                          <a:spcPts val="0"/>
                        </a:spcBef>
                        <a:spcAft>
                          <a:spcPts val="0"/>
                        </a:spcAft>
                        <a:buNone/>
                      </a:pPr>
                      <a:r>
                        <a:rPr lang="en-US"/>
                        <a:t>0.4391</a:t>
                      </a:r>
                      <a:endParaRPr/>
                    </a:p>
                  </a:txBody>
                  <a:tcPr marT="91425" marB="91425" marR="91425" marL="91425"/>
                </a:tc>
              </a:tr>
              <a:tr h="396200">
                <a:tc>
                  <a:txBody>
                    <a:bodyPr/>
                    <a:lstStyle/>
                    <a:p>
                      <a:pPr indent="0" lvl="0" marL="0" rtl="0" algn="l">
                        <a:spcBef>
                          <a:spcPts val="0"/>
                        </a:spcBef>
                        <a:spcAft>
                          <a:spcPts val="0"/>
                        </a:spcAft>
                        <a:buNone/>
                      </a:pPr>
                      <a:r>
                        <a:rPr lang="en-US"/>
                        <a:t>2/25</a:t>
                      </a:r>
                      <a:endParaRPr/>
                    </a:p>
                  </a:txBody>
                  <a:tcPr marT="91425" marB="91425" marR="91425" marL="91425"/>
                </a:tc>
                <a:tc>
                  <a:txBody>
                    <a:bodyPr/>
                    <a:lstStyle/>
                    <a:p>
                      <a:pPr indent="0" lvl="0" marL="0" rtl="0" algn="l">
                        <a:spcBef>
                          <a:spcPts val="0"/>
                        </a:spcBef>
                        <a:spcAft>
                          <a:spcPts val="0"/>
                        </a:spcAft>
                        <a:buNone/>
                      </a:pPr>
                      <a:r>
                        <a:rPr lang="en-US"/>
                        <a:t>7.3169</a:t>
                      </a:r>
                      <a:endParaRPr/>
                    </a:p>
                  </a:txBody>
                  <a:tcPr marT="91425" marB="91425" marR="91425" marL="91425"/>
                </a:tc>
                <a:tc>
                  <a:txBody>
                    <a:bodyPr/>
                    <a:lstStyle/>
                    <a:p>
                      <a:pPr indent="0" lvl="0" marL="0" rtl="0" algn="l">
                        <a:spcBef>
                          <a:spcPts val="0"/>
                        </a:spcBef>
                        <a:spcAft>
                          <a:spcPts val="0"/>
                        </a:spcAft>
                        <a:buNone/>
                      </a:pPr>
                      <a:r>
                        <a:rPr lang="en-US"/>
                        <a:t>1.0208</a:t>
                      </a:r>
                      <a:endParaRPr/>
                    </a:p>
                  </a:txBody>
                  <a:tcPr marT="91425" marB="91425" marR="91425" marL="91425"/>
                </a:tc>
                <a:tc>
                  <a:txBody>
                    <a:bodyPr/>
                    <a:lstStyle/>
                    <a:p>
                      <a:pPr indent="0" lvl="0" marL="0" rtl="0" algn="l">
                        <a:spcBef>
                          <a:spcPts val="0"/>
                        </a:spcBef>
                        <a:spcAft>
                          <a:spcPts val="0"/>
                        </a:spcAft>
                        <a:buNone/>
                      </a:pPr>
                      <a:r>
                        <a:rPr lang="en-US"/>
                        <a:t>0.8865</a:t>
                      </a:r>
                      <a:endParaRPr/>
                    </a:p>
                  </a:txBody>
                  <a:tcPr marT="91425" marB="91425" marR="91425" marL="91425"/>
                </a:tc>
                <a:tc>
                  <a:txBody>
                    <a:bodyPr/>
                    <a:lstStyle/>
                    <a:p>
                      <a:pPr indent="0" lvl="0" marL="0" rtl="0" algn="l">
                        <a:spcBef>
                          <a:spcPts val="0"/>
                        </a:spcBef>
                        <a:spcAft>
                          <a:spcPts val="0"/>
                        </a:spcAft>
                        <a:buNone/>
                      </a:pPr>
                      <a:r>
                        <a:rPr lang="en-US"/>
                        <a:t>0.5212</a:t>
                      </a:r>
                      <a:endParaRPr/>
                    </a:p>
                  </a:txBody>
                  <a:tcPr marT="91425" marB="91425" marR="91425" marL="91425"/>
                </a:tc>
              </a:tr>
              <a:tr h="396200">
                <a:tc>
                  <a:txBody>
                    <a:bodyPr/>
                    <a:lstStyle/>
                    <a:p>
                      <a:pPr indent="0" lvl="0" marL="0" rtl="0" algn="l">
                        <a:spcBef>
                          <a:spcPts val="0"/>
                        </a:spcBef>
                        <a:spcAft>
                          <a:spcPts val="0"/>
                        </a:spcAft>
                        <a:buNone/>
                      </a:pPr>
                      <a:r>
                        <a:rPr lang="en-US"/>
                        <a:t>3/25</a:t>
                      </a:r>
                      <a:endParaRPr/>
                    </a:p>
                  </a:txBody>
                  <a:tcPr marT="91425" marB="91425" marR="91425" marL="91425"/>
                </a:tc>
                <a:tc>
                  <a:txBody>
                    <a:bodyPr/>
                    <a:lstStyle/>
                    <a:p>
                      <a:pPr indent="0" lvl="0" marL="0" rtl="0" algn="l">
                        <a:spcBef>
                          <a:spcPts val="0"/>
                        </a:spcBef>
                        <a:spcAft>
                          <a:spcPts val="0"/>
                        </a:spcAft>
                        <a:buNone/>
                      </a:pPr>
                      <a:r>
                        <a:rPr lang="en-US"/>
                        <a:t>4.9899</a:t>
                      </a:r>
                      <a:endParaRPr/>
                    </a:p>
                  </a:txBody>
                  <a:tcPr marT="91425" marB="91425" marR="91425" marL="91425"/>
                </a:tc>
                <a:tc>
                  <a:txBody>
                    <a:bodyPr/>
                    <a:lstStyle/>
                    <a:p>
                      <a:pPr indent="0" lvl="0" marL="0" rtl="0" algn="l">
                        <a:spcBef>
                          <a:spcPts val="0"/>
                        </a:spcBef>
                        <a:spcAft>
                          <a:spcPts val="0"/>
                        </a:spcAft>
                        <a:buNone/>
                      </a:pPr>
                      <a:r>
                        <a:rPr lang="en-US"/>
                        <a:t>0.6132</a:t>
                      </a:r>
                      <a:endParaRPr/>
                    </a:p>
                  </a:txBody>
                  <a:tcPr marT="91425" marB="91425" marR="91425" marL="91425"/>
                </a:tc>
                <a:tc>
                  <a:txBody>
                    <a:bodyPr/>
                    <a:lstStyle/>
                    <a:p>
                      <a:pPr indent="0" lvl="0" marL="0" rtl="0" algn="l">
                        <a:spcBef>
                          <a:spcPts val="0"/>
                        </a:spcBef>
                        <a:spcAft>
                          <a:spcPts val="0"/>
                        </a:spcAft>
                        <a:buNone/>
                      </a:pPr>
                      <a:r>
                        <a:rPr lang="en-US"/>
                        <a:t>0.9353</a:t>
                      </a:r>
                      <a:endParaRPr/>
                    </a:p>
                  </a:txBody>
                  <a:tcPr marT="91425" marB="91425" marR="91425" marL="91425"/>
                </a:tc>
                <a:tc>
                  <a:txBody>
                    <a:bodyPr/>
                    <a:lstStyle/>
                    <a:p>
                      <a:pPr indent="0" lvl="0" marL="0" rtl="0" algn="l">
                        <a:spcBef>
                          <a:spcPts val="0"/>
                        </a:spcBef>
                        <a:spcAft>
                          <a:spcPts val="0"/>
                        </a:spcAft>
                        <a:buNone/>
                      </a:pPr>
                      <a:r>
                        <a:rPr lang="en-US"/>
                        <a:t>0.3746</a:t>
                      </a:r>
                      <a:endParaRPr/>
                    </a:p>
                  </a:txBody>
                  <a:tcPr marT="91425" marB="91425" marR="91425" marL="91425"/>
                </a:tc>
              </a:tr>
              <a:tr h="396200">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r h="396200">
                <a:tc>
                  <a:txBody>
                    <a:bodyPr/>
                    <a:lstStyle/>
                    <a:p>
                      <a:pPr indent="0" lvl="0" marL="0" rtl="0" algn="l">
                        <a:spcBef>
                          <a:spcPts val="0"/>
                        </a:spcBef>
                        <a:spcAft>
                          <a:spcPts val="0"/>
                        </a:spcAft>
                        <a:buNone/>
                      </a:pPr>
                      <a:r>
                        <a:rPr lang="en-US"/>
                        <a:t>23/25</a:t>
                      </a:r>
                      <a:endParaRPr/>
                    </a:p>
                  </a:txBody>
                  <a:tcPr marT="91425" marB="91425" marR="91425" marL="91425"/>
                </a:tc>
                <a:tc>
                  <a:txBody>
                    <a:bodyPr/>
                    <a:lstStyle/>
                    <a:p>
                      <a:pPr indent="0" lvl="0" marL="0" rtl="0" algn="l">
                        <a:spcBef>
                          <a:spcPts val="0"/>
                        </a:spcBef>
                        <a:spcAft>
                          <a:spcPts val="0"/>
                        </a:spcAft>
                        <a:buNone/>
                      </a:pPr>
                      <a:r>
                        <a:rPr lang="en-US"/>
                        <a:t>4.4676</a:t>
                      </a:r>
                      <a:endParaRPr/>
                    </a:p>
                  </a:txBody>
                  <a:tcPr marT="91425" marB="91425" marR="91425" marL="91425"/>
                </a:tc>
                <a:tc>
                  <a:txBody>
                    <a:bodyPr/>
                    <a:lstStyle/>
                    <a:p>
                      <a:pPr indent="0" lvl="0" marL="0" rtl="0" algn="l">
                        <a:spcBef>
                          <a:spcPts val="0"/>
                        </a:spcBef>
                        <a:spcAft>
                          <a:spcPts val="0"/>
                        </a:spcAft>
                        <a:buNone/>
                      </a:pPr>
                      <a:r>
                        <a:rPr lang="en-US"/>
                        <a:t>0.0955</a:t>
                      </a:r>
                      <a:endParaRPr/>
                    </a:p>
                  </a:txBody>
                  <a:tcPr marT="91425" marB="91425" marR="91425" marL="91425"/>
                </a:tc>
                <a:tc>
                  <a:txBody>
                    <a:bodyPr/>
                    <a:lstStyle/>
                    <a:p>
                      <a:pPr indent="0" lvl="0" marL="0" rtl="0" algn="l">
                        <a:spcBef>
                          <a:spcPts val="0"/>
                        </a:spcBef>
                        <a:spcAft>
                          <a:spcPts val="0"/>
                        </a:spcAft>
                        <a:buNone/>
                      </a:pPr>
                      <a:r>
                        <a:rPr lang="en-US"/>
                        <a:t>0.9483</a:t>
                      </a:r>
                      <a:endParaRPr/>
                    </a:p>
                  </a:txBody>
                  <a:tcPr marT="91425" marB="91425" marR="91425" marL="91425"/>
                </a:tc>
                <a:tc>
                  <a:txBody>
                    <a:bodyPr/>
                    <a:lstStyle/>
                    <a:p>
                      <a:pPr indent="0" lvl="0" marL="0" rtl="0" algn="l">
                        <a:spcBef>
                          <a:spcPts val="0"/>
                        </a:spcBef>
                        <a:spcAft>
                          <a:spcPts val="0"/>
                        </a:spcAft>
                        <a:buNone/>
                      </a:pPr>
                      <a:r>
                        <a:rPr lang="en-US"/>
                        <a:t>0.0394</a:t>
                      </a:r>
                      <a:endParaRPr/>
                    </a:p>
                  </a:txBody>
                  <a:tcPr marT="91425" marB="91425" marR="91425" marL="91425"/>
                </a:tc>
              </a:tr>
              <a:tr h="396200">
                <a:tc>
                  <a:txBody>
                    <a:bodyPr/>
                    <a:lstStyle/>
                    <a:p>
                      <a:pPr indent="0" lvl="0" marL="0" rtl="0" algn="l">
                        <a:spcBef>
                          <a:spcPts val="0"/>
                        </a:spcBef>
                        <a:spcAft>
                          <a:spcPts val="0"/>
                        </a:spcAft>
                        <a:buNone/>
                      </a:pPr>
                      <a:r>
                        <a:rPr lang="en-US"/>
                        <a:t>24/25</a:t>
                      </a:r>
                      <a:endParaRPr/>
                    </a:p>
                  </a:txBody>
                  <a:tcPr marT="91425" marB="91425" marR="91425" marL="91425">
                    <a:solidFill>
                      <a:srgbClr val="B6D7A8"/>
                    </a:solidFill>
                  </a:tcPr>
                </a:tc>
                <a:tc>
                  <a:txBody>
                    <a:bodyPr/>
                    <a:lstStyle/>
                    <a:p>
                      <a:pPr indent="0" lvl="0" marL="0" rtl="0" algn="l">
                        <a:spcBef>
                          <a:spcPts val="0"/>
                        </a:spcBef>
                        <a:spcAft>
                          <a:spcPts val="0"/>
                        </a:spcAft>
                        <a:buNone/>
                      </a:pPr>
                      <a:r>
                        <a:rPr lang="en-US"/>
                        <a:t>1.5339</a:t>
                      </a:r>
                      <a:endParaRPr/>
                    </a:p>
                  </a:txBody>
                  <a:tcPr marT="91425" marB="91425" marR="91425" marL="91425">
                    <a:solidFill>
                      <a:srgbClr val="B6D7A8"/>
                    </a:solidFill>
                  </a:tcPr>
                </a:tc>
                <a:tc>
                  <a:txBody>
                    <a:bodyPr/>
                    <a:lstStyle/>
                    <a:p>
                      <a:pPr indent="0" lvl="0" marL="0" rtl="0" algn="l">
                        <a:spcBef>
                          <a:spcPts val="0"/>
                        </a:spcBef>
                        <a:spcAft>
                          <a:spcPts val="0"/>
                        </a:spcAft>
                        <a:buNone/>
                      </a:pPr>
                      <a:r>
                        <a:rPr lang="en-US"/>
                        <a:t>0.2306</a:t>
                      </a:r>
                      <a:endParaRPr/>
                    </a:p>
                  </a:txBody>
                  <a:tcPr marT="91425" marB="91425" marR="91425" marL="91425">
                    <a:solidFill>
                      <a:srgbClr val="B6D7A8"/>
                    </a:solidFill>
                  </a:tcPr>
                </a:tc>
                <a:tc>
                  <a:txBody>
                    <a:bodyPr/>
                    <a:lstStyle/>
                    <a:p>
                      <a:pPr indent="0" lvl="0" marL="0" rtl="0" algn="l">
                        <a:spcBef>
                          <a:spcPts val="0"/>
                        </a:spcBef>
                        <a:spcAft>
                          <a:spcPts val="0"/>
                        </a:spcAft>
                        <a:buNone/>
                      </a:pPr>
                      <a:r>
                        <a:rPr lang="en-US"/>
                        <a:t>0.8536</a:t>
                      </a:r>
                      <a:endParaRPr/>
                    </a:p>
                  </a:txBody>
                  <a:tcPr marT="91425" marB="91425" marR="91425" marL="91425">
                    <a:solidFill>
                      <a:srgbClr val="B6D7A8"/>
                    </a:solidFill>
                  </a:tcPr>
                </a:tc>
                <a:tc>
                  <a:txBody>
                    <a:bodyPr/>
                    <a:lstStyle/>
                    <a:p>
                      <a:pPr indent="0" lvl="0" marL="0" rtl="0" algn="l">
                        <a:spcBef>
                          <a:spcPts val="0"/>
                        </a:spcBef>
                        <a:spcAft>
                          <a:spcPts val="0"/>
                        </a:spcAft>
                        <a:buNone/>
                      </a:pPr>
                      <a:r>
                        <a:rPr lang="en-US"/>
                        <a:t>0.0514</a:t>
                      </a:r>
                      <a:endParaRPr/>
                    </a:p>
                  </a:txBody>
                  <a:tcPr marT="91425" marB="91425" marR="91425" marL="91425">
                    <a:solidFill>
                      <a:srgbClr val="B6D7A8"/>
                    </a:solidFill>
                  </a:tcPr>
                </a:tc>
              </a:tr>
              <a:tr h="396200">
                <a:tc>
                  <a:txBody>
                    <a:bodyPr/>
                    <a:lstStyle/>
                    <a:p>
                      <a:pPr indent="0" lvl="0" marL="0" rtl="0" algn="l">
                        <a:spcBef>
                          <a:spcPts val="0"/>
                        </a:spcBef>
                        <a:spcAft>
                          <a:spcPts val="0"/>
                        </a:spcAft>
                        <a:buNone/>
                      </a:pPr>
                      <a:r>
                        <a:rPr lang="en-US"/>
                        <a:t>25/25</a:t>
                      </a:r>
                      <a:endParaRPr/>
                    </a:p>
                  </a:txBody>
                  <a:tcPr marT="91425" marB="91425" marR="91425" marL="91425">
                    <a:solidFill>
                      <a:srgbClr val="93C47D"/>
                    </a:solidFill>
                  </a:tcPr>
                </a:tc>
                <a:tc>
                  <a:txBody>
                    <a:bodyPr/>
                    <a:lstStyle/>
                    <a:p>
                      <a:pPr indent="0" lvl="0" marL="0" rtl="0" algn="l">
                        <a:spcBef>
                          <a:spcPts val="0"/>
                        </a:spcBef>
                        <a:spcAft>
                          <a:spcPts val="0"/>
                        </a:spcAft>
                        <a:buNone/>
                      </a:pPr>
                      <a:r>
                        <a:rPr lang="en-US"/>
                        <a:t>2.7309</a:t>
                      </a:r>
                      <a:endParaRPr/>
                    </a:p>
                  </a:txBody>
                  <a:tcPr marT="91425" marB="91425" marR="91425" marL="91425">
                    <a:solidFill>
                      <a:srgbClr val="93C47D"/>
                    </a:solidFill>
                  </a:tcPr>
                </a:tc>
                <a:tc>
                  <a:txBody>
                    <a:bodyPr/>
                    <a:lstStyle/>
                    <a:p>
                      <a:pPr indent="0" lvl="0" marL="0" rtl="0" algn="l">
                        <a:spcBef>
                          <a:spcPts val="0"/>
                        </a:spcBef>
                        <a:spcAft>
                          <a:spcPts val="0"/>
                        </a:spcAft>
                        <a:buNone/>
                      </a:pPr>
                      <a:r>
                        <a:rPr lang="en-US"/>
                        <a:t>0.1374</a:t>
                      </a:r>
                      <a:endParaRPr/>
                    </a:p>
                  </a:txBody>
                  <a:tcPr marT="91425" marB="91425" marR="91425" marL="91425">
                    <a:solidFill>
                      <a:srgbClr val="93C47D"/>
                    </a:solidFill>
                  </a:tcPr>
                </a:tc>
                <a:tc>
                  <a:txBody>
                    <a:bodyPr/>
                    <a:lstStyle/>
                    <a:p>
                      <a:pPr indent="0" lvl="0" marL="0" rtl="0" algn="l">
                        <a:spcBef>
                          <a:spcPts val="0"/>
                        </a:spcBef>
                        <a:spcAft>
                          <a:spcPts val="0"/>
                        </a:spcAft>
                        <a:buNone/>
                      </a:pPr>
                      <a:r>
                        <a:rPr lang="en-US"/>
                        <a:t>0.9131</a:t>
                      </a:r>
                      <a:endParaRPr/>
                    </a:p>
                  </a:txBody>
                  <a:tcPr marT="91425" marB="91425" marR="91425" marL="91425">
                    <a:solidFill>
                      <a:srgbClr val="93C47D"/>
                    </a:solidFill>
                  </a:tcPr>
                </a:tc>
                <a:tc>
                  <a:txBody>
                    <a:bodyPr/>
                    <a:lstStyle/>
                    <a:p>
                      <a:pPr indent="0" lvl="0" marL="0" rtl="0" algn="l">
                        <a:spcBef>
                          <a:spcPts val="0"/>
                        </a:spcBef>
                        <a:spcAft>
                          <a:spcPts val="0"/>
                        </a:spcAft>
                        <a:buNone/>
                      </a:pPr>
                      <a:r>
                        <a:rPr lang="en-US"/>
                        <a:t>0.0415</a:t>
                      </a:r>
                      <a:endParaRPr/>
                    </a:p>
                  </a:txBody>
                  <a:tcPr marT="91425" marB="91425" marR="91425" marL="91425">
                    <a:solidFill>
                      <a:srgbClr val="93C47D"/>
                    </a:solidFill>
                  </a:tcPr>
                </a:tc>
              </a:tr>
            </a:tbl>
          </a:graphicData>
        </a:graphic>
      </p:graphicFrame>
      <p:pic>
        <p:nvPicPr>
          <p:cNvPr id="347" name="Google Shape;347;p65"/>
          <p:cNvPicPr preferRelativeResize="0"/>
          <p:nvPr/>
        </p:nvPicPr>
        <p:blipFill>
          <a:blip r:embed="rId3">
            <a:alphaModFix/>
          </a:blip>
          <a:stretch>
            <a:fillRect/>
          </a:stretch>
        </p:blipFill>
        <p:spPr>
          <a:xfrm>
            <a:off x="5059475" y="855900"/>
            <a:ext cx="3892649" cy="2835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6"/>
          <p:cNvSpPr txBox="1"/>
          <p:nvPr>
            <p:ph type="title"/>
          </p:nvPr>
        </p:nvSpPr>
        <p:spPr>
          <a:xfrm>
            <a:off x="234315" y="172178"/>
            <a:ext cx="8675400" cy="39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Our Generator in Action </a:t>
            </a:r>
            <a:endParaRPr/>
          </a:p>
        </p:txBody>
      </p:sp>
      <p:sp>
        <p:nvSpPr>
          <p:cNvPr id="354" name="Google Shape;354;p66"/>
          <p:cNvSpPr txBox="1"/>
          <p:nvPr>
            <p:ph idx="12" type="sldNum"/>
          </p:nvPr>
        </p:nvSpPr>
        <p:spPr>
          <a:xfrm>
            <a:off x="8448995" y="4892710"/>
            <a:ext cx="460800" cy="2190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350"/>
              <a:buFont typeface="Arial"/>
              <a:buNone/>
            </a:pPr>
            <a:fld id="{00000000-1234-1234-1234-123412341234}" type="slidenum">
              <a:rPr lang="en-US"/>
              <a:t>‹#›</a:t>
            </a:fld>
            <a:endParaRPr/>
          </a:p>
        </p:txBody>
      </p:sp>
      <p:pic>
        <p:nvPicPr>
          <p:cNvPr id="355" name="Google Shape;355;p66"/>
          <p:cNvPicPr preferRelativeResize="0"/>
          <p:nvPr/>
        </p:nvPicPr>
        <p:blipFill>
          <a:blip r:embed="rId3">
            <a:alphaModFix/>
          </a:blip>
          <a:stretch>
            <a:fillRect/>
          </a:stretch>
        </p:blipFill>
        <p:spPr>
          <a:xfrm>
            <a:off x="2382825" y="724675"/>
            <a:ext cx="3894350" cy="3589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7"/>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Neural Style Transfer</a:t>
            </a:r>
            <a:endParaRPr/>
          </a:p>
        </p:txBody>
      </p:sp>
      <p:sp>
        <p:nvSpPr>
          <p:cNvPr id="361" name="Google Shape;361;p67"/>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750"/>
              </a:spcBef>
              <a:spcAft>
                <a:spcPts val="0"/>
              </a:spcAft>
              <a:buClr>
                <a:srgbClr val="990000"/>
              </a:buClr>
              <a:buSzPts val="1800"/>
              <a:buFont typeface="Arial"/>
              <a:buChar char="-"/>
            </a:pPr>
            <a:r>
              <a:rPr lang="en-US"/>
              <a:t>An interesting approach to increase the spectrum of variation in output</a:t>
            </a:r>
            <a:endParaRPr/>
          </a:p>
        </p:txBody>
      </p:sp>
      <p:sp>
        <p:nvSpPr>
          <p:cNvPr id="362" name="Google Shape;362;p67"/>
          <p:cNvSpPr txBox="1"/>
          <p:nvPr>
            <p:ph idx="2" type="body"/>
          </p:nvPr>
        </p:nvSpPr>
        <p:spPr>
          <a:xfrm>
            <a:off x="234315" y="893007"/>
            <a:ext cx="8675370" cy="3504063"/>
          </a:xfrm>
          <a:prstGeom prst="rect">
            <a:avLst/>
          </a:prstGeom>
          <a:noFill/>
          <a:ln>
            <a:noFill/>
          </a:ln>
        </p:spPr>
        <p:txBody>
          <a:bodyPr anchorCtr="0" anchor="t" bIns="45700" lIns="91425" spcFirstLastPara="1" rIns="91425" wrap="square" tIns="45700">
            <a:normAutofit/>
          </a:bodyPr>
          <a:lstStyle/>
          <a:p>
            <a:pPr indent="0" lvl="0" marL="139700" rtl="0" algn="l">
              <a:lnSpc>
                <a:spcPct val="90000"/>
              </a:lnSpc>
              <a:spcBef>
                <a:spcPts val="750"/>
              </a:spcBef>
              <a:spcAft>
                <a:spcPts val="0"/>
              </a:spcAft>
              <a:buSzPts val="1400"/>
              <a:buNone/>
            </a:pPr>
            <a:r>
              <a:rPr lang="en-US"/>
              <a:t>While working on the GANs we thought what if the user wanted a data that was in alignment with his requirements but wanted lot of variations in the dataset to improve the the training of the model. That’s when NST’s popped up. We took a single image of output from our GAN implementation and performed style transfer on it. </a:t>
            </a:r>
            <a:endParaRPr/>
          </a:p>
          <a:p>
            <a:pPr indent="0" lvl="0" marL="139700" rtl="0" algn="l">
              <a:lnSpc>
                <a:spcPct val="90000"/>
              </a:lnSpc>
              <a:spcBef>
                <a:spcPts val="750"/>
              </a:spcBef>
              <a:spcAft>
                <a:spcPts val="0"/>
              </a:spcAft>
              <a:buSzPts val="1400"/>
              <a:buNone/>
            </a:pPr>
            <a:r>
              <a:t/>
            </a:r>
            <a:endParaRPr/>
          </a:p>
          <a:p>
            <a:pPr indent="0" lvl="0" marL="139700" rtl="0" algn="l">
              <a:lnSpc>
                <a:spcPct val="90000"/>
              </a:lnSpc>
              <a:spcBef>
                <a:spcPts val="750"/>
              </a:spcBef>
              <a:spcAft>
                <a:spcPts val="0"/>
              </a:spcAft>
              <a:buSzPts val="1400"/>
              <a:buNone/>
            </a:pPr>
            <a:r>
              <a:rPr b="1" lang="en-US"/>
              <a:t>Implementation details:</a:t>
            </a:r>
            <a:endParaRPr b="1"/>
          </a:p>
          <a:p>
            <a:pPr indent="0" lvl="0" marL="139700" rtl="0" algn="l">
              <a:lnSpc>
                <a:spcPct val="90000"/>
              </a:lnSpc>
              <a:spcBef>
                <a:spcPts val="750"/>
              </a:spcBef>
              <a:spcAft>
                <a:spcPts val="0"/>
              </a:spcAft>
              <a:buSzPts val="1400"/>
              <a:buNone/>
            </a:pPr>
            <a:br>
              <a:rPr b="1" lang="en-US"/>
            </a:br>
            <a:r>
              <a:rPr lang="en-US"/>
              <a:t>We use a VGG network. It is an implementation of CNNs. Here, we use 0</a:t>
            </a:r>
            <a:r>
              <a:rPr baseline="30000" lang="en-US"/>
              <a:t>th</a:t>
            </a:r>
            <a:r>
              <a:rPr lang="en-US"/>
              <a:t>,5</a:t>
            </a:r>
            <a:r>
              <a:rPr baseline="30000" lang="en-US"/>
              <a:t>th</a:t>
            </a:r>
            <a:r>
              <a:rPr lang="en-US"/>
              <a:t>,10</a:t>
            </a:r>
            <a:r>
              <a:rPr baseline="30000" lang="en-US"/>
              <a:t>th</a:t>
            </a:r>
            <a:r>
              <a:rPr lang="en-US"/>
              <a:t>,19</a:t>
            </a:r>
            <a:r>
              <a:rPr baseline="30000" lang="en-US"/>
              <a:t>th</a:t>
            </a:r>
            <a:r>
              <a:rPr lang="en-US"/>
              <a:t>,28th,layers which correspond to to conv1_1, conv2_1, conv3_1, conv4_1, conv5_1 mentioned in NST paper i.e pretrained model vgg19. </a:t>
            </a:r>
            <a:endParaRPr/>
          </a:p>
          <a:p>
            <a:pPr indent="0" lvl="0" marL="139700" rtl="0" algn="l">
              <a:lnSpc>
                <a:spcPct val="90000"/>
              </a:lnSpc>
              <a:spcBef>
                <a:spcPts val="750"/>
              </a:spcBef>
              <a:spcAft>
                <a:spcPts val="0"/>
              </a:spcAft>
              <a:buSzPts val="1400"/>
              <a:buNone/>
            </a:pPr>
            <a:r>
              <a:rPr lang="en-US"/>
              <a:t>We first, obtain convolution features in specifically chosen layers i.e Generated image features, Style image features and original image features. </a:t>
            </a:r>
            <a:endParaRPr/>
          </a:p>
          <a:p>
            <a:pPr indent="0" lvl="0" marL="139700" rtl="0" algn="l">
              <a:lnSpc>
                <a:spcPct val="90000"/>
              </a:lnSpc>
              <a:spcBef>
                <a:spcPts val="750"/>
              </a:spcBef>
              <a:spcAft>
                <a:spcPts val="0"/>
              </a:spcAft>
              <a:buSzPts val="1400"/>
              <a:buNone/>
            </a:pPr>
            <a:r>
              <a:t/>
            </a:r>
            <a:endParaRPr/>
          </a:p>
        </p:txBody>
      </p:sp>
      <p:sp>
        <p:nvSpPr>
          <p:cNvPr id="363" name="Google Shape;363;p67"/>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8"/>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Neural Style Transfer</a:t>
            </a:r>
            <a:endParaRPr/>
          </a:p>
        </p:txBody>
      </p:sp>
      <p:sp>
        <p:nvSpPr>
          <p:cNvPr id="369" name="Google Shape;369;p68"/>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p>
            <a:pPr indent="0" lvl="0" marL="114300" rtl="0" algn="l">
              <a:lnSpc>
                <a:spcPct val="90000"/>
              </a:lnSpc>
              <a:spcBef>
                <a:spcPts val="750"/>
              </a:spcBef>
              <a:spcAft>
                <a:spcPts val="0"/>
              </a:spcAft>
              <a:buSzPts val="1800"/>
              <a:buNone/>
            </a:pPr>
            <a:r>
              <a:rPr lang="en-US"/>
              <a:t>An interesting approach to increase the spectrum of variation in output.</a:t>
            </a:r>
            <a:endParaRPr/>
          </a:p>
        </p:txBody>
      </p:sp>
      <p:sp>
        <p:nvSpPr>
          <p:cNvPr id="370" name="Google Shape;370;p68"/>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71" name="Google Shape;371;p68"/>
          <p:cNvPicPr preferRelativeResize="0"/>
          <p:nvPr/>
        </p:nvPicPr>
        <p:blipFill>
          <a:blip r:embed="rId3">
            <a:alphaModFix/>
          </a:blip>
          <a:stretch>
            <a:fillRect/>
          </a:stretch>
        </p:blipFill>
        <p:spPr>
          <a:xfrm>
            <a:off x="180500" y="1750691"/>
            <a:ext cx="1566374" cy="1566374"/>
          </a:xfrm>
          <a:prstGeom prst="rect">
            <a:avLst/>
          </a:prstGeom>
          <a:noFill/>
          <a:ln>
            <a:noFill/>
          </a:ln>
        </p:spPr>
      </p:pic>
      <p:sp>
        <p:nvSpPr>
          <p:cNvPr id="372" name="Google Shape;372;p68"/>
          <p:cNvSpPr/>
          <p:nvPr/>
        </p:nvSpPr>
        <p:spPr>
          <a:xfrm>
            <a:off x="1788513" y="2374438"/>
            <a:ext cx="321000" cy="318900"/>
          </a:xfrm>
          <a:prstGeom prst="mathPlus">
            <a:avLst>
              <a:gd fmla="val 23520"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68"/>
          <p:cNvPicPr preferRelativeResize="0"/>
          <p:nvPr/>
        </p:nvPicPr>
        <p:blipFill>
          <a:blip r:embed="rId4">
            <a:alphaModFix/>
          </a:blip>
          <a:stretch>
            <a:fillRect/>
          </a:stretch>
        </p:blipFill>
        <p:spPr>
          <a:xfrm>
            <a:off x="2257301" y="1788563"/>
            <a:ext cx="1566375" cy="1566375"/>
          </a:xfrm>
          <a:prstGeom prst="rect">
            <a:avLst/>
          </a:prstGeom>
          <a:noFill/>
          <a:ln>
            <a:noFill/>
          </a:ln>
        </p:spPr>
      </p:pic>
      <p:sp>
        <p:nvSpPr>
          <p:cNvPr id="374" name="Google Shape;374;p68"/>
          <p:cNvSpPr/>
          <p:nvPr/>
        </p:nvSpPr>
        <p:spPr>
          <a:xfrm>
            <a:off x="4033413" y="2424375"/>
            <a:ext cx="237900" cy="219000"/>
          </a:xfrm>
          <a:prstGeom prst="rightArrow">
            <a:avLst>
              <a:gd fmla="val 50000" name="adj1"/>
              <a:gd fmla="val 500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68"/>
          <p:cNvPicPr preferRelativeResize="0"/>
          <p:nvPr/>
        </p:nvPicPr>
        <p:blipFill>
          <a:blip r:embed="rId5">
            <a:alphaModFix/>
          </a:blip>
          <a:stretch>
            <a:fillRect/>
          </a:stretch>
        </p:blipFill>
        <p:spPr>
          <a:xfrm>
            <a:off x="4831775" y="904300"/>
            <a:ext cx="3651250" cy="3446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9"/>
          <p:cNvSpPr txBox="1"/>
          <p:nvPr>
            <p:ph idx="2" type="body"/>
          </p:nvPr>
        </p:nvSpPr>
        <p:spPr>
          <a:xfrm>
            <a:off x="234315" y="893008"/>
            <a:ext cx="8675370" cy="3512015"/>
          </a:xfrm>
          <a:prstGeom prst="rect">
            <a:avLst/>
          </a:prstGeom>
          <a:noFill/>
          <a:ln>
            <a:noFill/>
          </a:ln>
        </p:spPr>
        <p:txBody>
          <a:bodyPr anchorCtr="0" anchor="t" bIns="45700" lIns="91425" spcFirstLastPara="1" rIns="91425" wrap="square" tIns="45700">
            <a:normAutofit/>
          </a:bodyPr>
          <a:lstStyle/>
          <a:p>
            <a:pPr indent="0" lvl="0" marL="139700" rtl="0" algn="l">
              <a:lnSpc>
                <a:spcPct val="90000"/>
              </a:lnSpc>
              <a:spcBef>
                <a:spcPts val="750"/>
              </a:spcBef>
              <a:spcAft>
                <a:spcPts val="0"/>
              </a:spcAft>
              <a:buSzPts val="1400"/>
              <a:buNone/>
            </a:pPr>
            <a:r>
              <a:rPr b="1" lang="en-US"/>
              <a:t>Initial &amp; Final Thoughts:</a:t>
            </a:r>
            <a:endParaRPr b="1"/>
          </a:p>
          <a:p>
            <a:pPr indent="0" lvl="0" marL="139700" rtl="0" algn="l">
              <a:lnSpc>
                <a:spcPct val="90000"/>
              </a:lnSpc>
              <a:spcBef>
                <a:spcPts val="750"/>
              </a:spcBef>
              <a:spcAft>
                <a:spcPts val="0"/>
              </a:spcAft>
              <a:buSzPts val="1400"/>
              <a:buNone/>
            </a:pPr>
            <a:r>
              <a:t/>
            </a:r>
            <a:endParaRPr b="1"/>
          </a:p>
          <a:p>
            <a:pPr indent="-317500" lvl="0" marL="457200" rtl="0" algn="l">
              <a:lnSpc>
                <a:spcPct val="90000"/>
              </a:lnSpc>
              <a:spcBef>
                <a:spcPts val="750"/>
              </a:spcBef>
              <a:spcAft>
                <a:spcPts val="0"/>
              </a:spcAft>
              <a:buSzPts val="1400"/>
              <a:buChar char="o"/>
            </a:pPr>
            <a:r>
              <a:rPr lang="en-US"/>
              <a:t>For our final project we thought to work on a challenging problem, where we can implement our current </a:t>
            </a:r>
            <a:r>
              <a:rPr lang="en-US"/>
              <a:t>skill set</a:t>
            </a:r>
            <a:r>
              <a:rPr lang="en-US"/>
              <a:t>. Our goal was to gain even deeper knowledge of Machine Learning and Neural Networks.</a:t>
            </a:r>
            <a:endParaRPr/>
          </a:p>
          <a:p>
            <a:pPr indent="0" lvl="0" marL="0" rtl="0" algn="l">
              <a:lnSpc>
                <a:spcPct val="90000"/>
              </a:lnSpc>
              <a:spcBef>
                <a:spcPts val="750"/>
              </a:spcBef>
              <a:spcAft>
                <a:spcPts val="0"/>
              </a:spcAft>
              <a:buNone/>
            </a:pPr>
            <a:r>
              <a:t/>
            </a:r>
            <a:endParaRPr/>
          </a:p>
          <a:p>
            <a:pPr indent="-317500" lvl="0" marL="457200" rtl="0" algn="l">
              <a:lnSpc>
                <a:spcPct val="90000"/>
              </a:lnSpc>
              <a:spcBef>
                <a:spcPts val="750"/>
              </a:spcBef>
              <a:spcAft>
                <a:spcPts val="0"/>
              </a:spcAft>
              <a:buSzPts val="1400"/>
              <a:buChar char="o"/>
            </a:pPr>
            <a:r>
              <a:rPr lang="en-US"/>
              <a:t>Seeing our results of completely new human’s faces is quite extraordinary. Therefore, we are excited for the future aspects of this project.</a:t>
            </a:r>
            <a:endParaRPr/>
          </a:p>
          <a:p>
            <a:pPr indent="0" lvl="0" marL="0" rtl="0" algn="l">
              <a:lnSpc>
                <a:spcPct val="90000"/>
              </a:lnSpc>
              <a:spcBef>
                <a:spcPts val="750"/>
              </a:spcBef>
              <a:spcAft>
                <a:spcPts val="0"/>
              </a:spcAft>
              <a:buNone/>
            </a:pPr>
            <a:r>
              <a:t/>
            </a:r>
            <a:endParaRPr/>
          </a:p>
          <a:p>
            <a:pPr indent="-317500" lvl="0" marL="457200" rtl="0" algn="l">
              <a:spcBef>
                <a:spcPts val="750"/>
              </a:spcBef>
              <a:spcAft>
                <a:spcPts val="0"/>
              </a:spcAft>
              <a:buSzPts val="1400"/>
              <a:buChar char="o"/>
            </a:pPr>
            <a:r>
              <a:rPr lang="en-US"/>
              <a:t>W</a:t>
            </a:r>
            <a:r>
              <a:rPr lang="en-US"/>
              <a:t>e believe that we can achieve even better results, if given more time and produce such realistic looking fake human images that are difficult to differentiate from real human images.</a:t>
            </a:r>
            <a:endParaRPr b="1"/>
          </a:p>
        </p:txBody>
      </p:sp>
      <p:sp>
        <p:nvSpPr>
          <p:cNvPr id="381" name="Google Shape;381;p69"/>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Final Thoughts</a:t>
            </a:r>
            <a:endParaRPr/>
          </a:p>
        </p:txBody>
      </p:sp>
      <p:sp>
        <p:nvSpPr>
          <p:cNvPr id="382" name="Google Shape;382;p69"/>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750"/>
              </a:spcBef>
              <a:spcAft>
                <a:spcPts val="0"/>
              </a:spcAft>
              <a:buClr>
                <a:srgbClr val="990000"/>
              </a:buClr>
              <a:buSzPts val="1800"/>
              <a:buFont typeface="Arial"/>
              <a:buChar char="-"/>
            </a:pPr>
            <a:r>
              <a:rPr lang="en-US"/>
              <a:t>Likes, Challenges, Learning Opportunities, Questions</a:t>
            </a:r>
            <a:endParaRPr/>
          </a:p>
        </p:txBody>
      </p:sp>
      <p:sp>
        <p:nvSpPr>
          <p:cNvPr id="383" name="Google Shape;383;p69"/>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0"/>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Final Thoughts</a:t>
            </a:r>
            <a:endParaRPr/>
          </a:p>
        </p:txBody>
      </p:sp>
      <p:sp>
        <p:nvSpPr>
          <p:cNvPr id="389" name="Google Shape;389;p70"/>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750"/>
              </a:spcBef>
              <a:spcAft>
                <a:spcPts val="0"/>
              </a:spcAft>
              <a:buClr>
                <a:srgbClr val="990000"/>
              </a:buClr>
              <a:buSzPts val="1800"/>
              <a:buFont typeface="Arial"/>
              <a:buChar char="-"/>
            </a:pPr>
            <a:r>
              <a:rPr lang="en-US"/>
              <a:t>Likes, Challenges, Learning Opportunities, Questions</a:t>
            </a:r>
            <a:endParaRPr/>
          </a:p>
        </p:txBody>
      </p:sp>
      <p:sp>
        <p:nvSpPr>
          <p:cNvPr id="390" name="Google Shape;390;p70"/>
          <p:cNvSpPr txBox="1"/>
          <p:nvPr>
            <p:ph idx="2" type="body"/>
          </p:nvPr>
        </p:nvSpPr>
        <p:spPr>
          <a:xfrm>
            <a:off x="234315" y="815746"/>
            <a:ext cx="8675400" cy="3512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750"/>
              </a:spcBef>
              <a:spcAft>
                <a:spcPts val="0"/>
              </a:spcAft>
              <a:buSzPts val="1400"/>
              <a:buNone/>
            </a:pPr>
            <a:r>
              <a:t/>
            </a:r>
            <a:endParaRPr b="1"/>
          </a:p>
          <a:p>
            <a:pPr indent="0" lvl="0" marL="0" rtl="0" algn="l">
              <a:lnSpc>
                <a:spcPct val="90000"/>
              </a:lnSpc>
              <a:spcBef>
                <a:spcPts val="750"/>
              </a:spcBef>
              <a:spcAft>
                <a:spcPts val="0"/>
              </a:spcAft>
              <a:buSzPts val="1400"/>
              <a:buNone/>
            </a:pPr>
            <a:r>
              <a:rPr b="1" lang="en-US"/>
              <a:t>   </a:t>
            </a:r>
            <a:r>
              <a:rPr b="1" lang="en-US"/>
              <a:t>Challenges : </a:t>
            </a:r>
            <a:endParaRPr b="1"/>
          </a:p>
          <a:p>
            <a:pPr indent="-317500" lvl="0" marL="457200" rtl="0" algn="l">
              <a:lnSpc>
                <a:spcPct val="90000"/>
              </a:lnSpc>
              <a:spcBef>
                <a:spcPts val="750"/>
              </a:spcBef>
              <a:spcAft>
                <a:spcPts val="0"/>
              </a:spcAft>
              <a:buSzPts val="1400"/>
              <a:buChar char="❖"/>
            </a:pPr>
            <a:r>
              <a:rPr lang="en-US"/>
              <a:t>loss Stability </a:t>
            </a:r>
            <a:endParaRPr/>
          </a:p>
          <a:p>
            <a:pPr indent="-317500" lvl="0" marL="457200" rtl="0" algn="l">
              <a:lnSpc>
                <a:spcPct val="90000"/>
              </a:lnSpc>
              <a:spcBef>
                <a:spcPts val="0"/>
              </a:spcBef>
              <a:spcAft>
                <a:spcPts val="0"/>
              </a:spcAft>
              <a:buSzPts val="1400"/>
              <a:buChar char="❖"/>
            </a:pPr>
            <a:r>
              <a:rPr lang="en-US"/>
              <a:t>Early Stopping</a:t>
            </a:r>
            <a:endParaRPr/>
          </a:p>
          <a:p>
            <a:pPr indent="-317500" lvl="0" marL="457200" rtl="0" algn="l">
              <a:lnSpc>
                <a:spcPct val="90000"/>
              </a:lnSpc>
              <a:spcBef>
                <a:spcPts val="0"/>
              </a:spcBef>
              <a:spcAft>
                <a:spcPts val="0"/>
              </a:spcAft>
              <a:buSzPts val="1400"/>
              <a:buChar char="❖"/>
            </a:pPr>
            <a:r>
              <a:rPr lang="en-US"/>
              <a:t>Mode Collapse</a:t>
            </a:r>
            <a:r>
              <a:rPr b="1" lang="en-US"/>
              <a:t> </a:t>
            </a:r>
            <a:endParaRPr b="1"/>
          </a:p>
          <a:p>
            <a:pPr indent="0" lvl="0" marL="457200" rtl="0" algn="l">
              <a:lnSpc>
                <a:spcPct val="90000"/>
              </a:lnSpc>
              <a:spcBef>
                <a:spcPts val="750"/>
              </a:spcBef>
              <a:spcAft>
                <a:spcPts val="0"/>
              </a:spcAft>
              <a:buNone/>
            </a:pPr>
            <a:r>
              <a:t/>
            </a:r>
            <a:endParaRPr b="1"/>
          </a:p>
          <a:p>
            <a:pPr indent="0" lvl="0" marL="139700" rtl="0" algn="l">
              <a:spcBef>
                <a:spcPts val="750"/>
              </a:spcBef>
              <a:spcAft>
                <a:spcPts val="0"/>
              </a:spcAft>
              <a:buClr>
                <a:schemeClr val="dk1"/>
              </a:buClr>
              <a:buSzPts val="1400"/>
              <a:buFont typeface="Arial"/>
              <a:buNone/>
            </a:pPr>
            <a:r>
              <a:rPr b="1" lang="en-US"/>
              <a:t>Learning : </a:t>
            </a:r>
            <a:endParaRPr b="1"/>
          </a:p>
          <a:p>
            <a:pPr indent="-317500" lvl="0" marL="457200" rtl="0" algn="l">
              <a:spcBef>
                <a:spcPts val="750"/>
              </a:spcBef>
              <a:spcAft>
                <a:spcPts val="0"/>
              </a:spcAft>
              <a:buSzPts val="1400"/>
              <a:buChar char="❖"/>
            </a:pPr>
            <a:r>
              <a:rPr lang="en-US"/>
              <a:t>Stick with your setting</a:t>
            </a:r>
            <a:endParaRPr/>
          </a:p>
          <a:p>
            <a:pPr indent="-317500" lvl="0" marL="457200" rtl="0" algn="l">
              <a:spcBef>
                <a:spcPts val="0"/>
              </a:spcBef>
              <a:spcAft>
                <a:spcPts val="0"/>
              </a:spcAft>
              <a:buSzPts val="1400"/>
              <a:buChar char="❖"/>
            </a:pPr>
            <a:r>
              <a:rPr lang="en-US"/>
              <a:t>learning rate tuning</a:t>
            </a:r>
            <a:endParaRPr/>
          </a:p>
          <a:p>
            <a:pPr indent="-317500" lvl="0" marL="457200" rtl="0" algn="l">
              <a:spcBef>
                <a:spcPts val="0"/>
              </a:spcBef>
              <a:spcAft>
                <a:spcPts val="0"/>
              </a:spcAft>
              <a:buSzPts val="1400"/>
              <a:buChar char="❖"/>
            </a:pPr>
            <a:r>
              <a:rPr lang="en-US"/>
              <a:t>Adding Noise to discriminator</a:t>
            </a:r>
            <a:endParaRPr/>
          </a:p>
          <a:p>
            <a:pPr indent="0" lvl="0" marL="457200" rtl="0" algn="l">
              <a:spcBef>
                <a:spcPts val="750"/>
              </a:spcBef>
              <a:spcAft>
                <a:spcPts val="0"/>
              </a:spcAft>
              <a:buNone/>
            </a:pPr>
            <a:r>
              <a:t/>
            </a:r>
            <a:endParaRPr/>
          </a:p>
          <a:p>
            <a:pPr indent="0" lvl="0" marL="139700" rtl="0" algn="l">
              <a:lnSpc>
                <a:spcPct val="90000"/>
              </a:lnSpc>
              <a:spcBef>
                <a:spcPts val="750"/>
              </a:spcBef>
              <a:spcAft>
                <a:spcPts val="0"/>
              </a:spcAft>
              <a:buSzPts val="1400"/>
              <a:buNone/>
            </a:pPr>
            <a:r>
              <a:rPr b="1" lang="en-US"/>
              <a:t>In coming days, we aim to deploy our model such that any researcher in needing of that particular style of data could grab it. Our only question left unanswered is how will we reduce time of image generation after request.</a:t>
            </a:r>
            <a:endParaRPr b="1"/>
          </a:p>
        </p:txBody>
      </p:sp>
      <p:sp>
        <p:nvSpPr>
          <p:cNvPr id="391" name="Google Shape;391;p70"/>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1"/>
          <p:cNvSpPr txBox="1"/>
          <p:nvPr>
            <p:ph type="title"/>
          </p:nvPr>
        </p:nvSpPr>
        <p:spPr>
          <a:xfrm>
            <a:off x="1590505" y="274638"/>
            <a:ext cx="7886700" cy="99377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3600">
                <a:latin typeface="Helvetica Neue"/>
                <a:ea typeface="Helvetica Neue"/>
                <a:cs typeface="Helvetica Neue"/>
                <a:sym typeface="Helvetica Neue"/>
              </a:rPr>
              <a:t>Thank You!</a:t>
            </a:r>
            <a:endParaRPr sz="2400">
              <a:latin typeface="Helvetica Neue"/>
              <a:ea typeface="Helvetica Neue"/>
              <a:cs typeface="Helvetica Neue"/>
              <a:sym typeface="Helvetica Neue"/>
            </a:endParaRPr>
          </a:p>
        </p:txBody>
      </p:sp>
      <p:grpSp>
        <p:nvGrpSpPr>
          <p:cNvPr id="398" name="Google Shape;398;p71"/>
          <p:cNvGrpSpPr/>
          <p:nvPr/>
        </p:nvGrpSpPr>
        <p:grpSpPr>
          <a:xfrm>
            <a:off x="387180" y="0"/>
            <a:ext cx="950913" cy="2767013"/>
            <a:chOff x="633305" y="-72571"/>
            <a:chExt cx="950609" cy="2766507"/>
          </a:xfrm>
        </p:grpSpPr>
        <p:sp>
          <p:nvSpPr>
            <p:cNvPr id="399" name="Google Shape;399;p71"/>
            <p:cNvSpPr/>
            <p:nvPr/>
          </p:nvSpPr>
          <p:spPr>
            <a:xfrm>
              <a:off x="633305" y="-72571"/>
              <a:ext cx="950609" cy="276650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Helvetica Neue"/>
                <a:ea typeface="Helvetica Neue"/>
                <a:cs typeface="Helvetica Neue"/>
                <a:sym typeface="Helvetica Neue"/>
              </a:endParaRPr>
            </a:p>
          </p:txBody>
        </p:sp>
        <p:pic>
          <p:nvPicPr>
            <p:cNvPr descr="trident.eps" id="400" name="Google Shape;400;p71"/>
            <p:cNvPicPr preferRelativeResize="0"/>
            <p:nvPr/>
          </p:nvPicPr>
          <p:blipFill rotWithShape="1">
            <a:blip r:embed="rId3">
              <a:alphaModFix/>
            </a:blip>
            <a:srcRect b="0" l="0" r="0" t="0"/>
            <a:stretch/>
          </p:blipFill>
          <p:spPr>
            <a:xfrm>
              <a:off x="788009" y="1730375"/>
              <a:ext cx="634481" cy="800730"/>
            </a:xfrm>
            <a:prstGeom prst="rect">
              <a:avLst/>
            </a:prstGeom>
            <a:noFill/>
            <a:ln>
              <a:noFill/>
            </a:ln>
          </p:spPr>
        </p:pic>
      </p:grpSp>
      <p:sp>
        <p:nvSpPr>
          <p:cNvPr id="401" name="Google Shape;401;p71"/>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latin typeface="Helvetica Neue"/>
                <a:ea typeface="Helvetica Neue"/>
                <a:cs typeface="Helvetica Neue"/>
                <a:sym typeface="Helvetica Neue"/>
              </a:rPr>
              <a:t>‹#›</a:t>
            </a:fld>
            <a:endParaRPr>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6"/>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What?</a:t>
            </a:r>
            <a:endParaRPr/>
          </a:p>
        </p:txBody>
      </p:sp>
      <p:sp>
        <p:nvSpPr>
          <p:cNvPr id="271" name="Google Shape;271;p56"/>
          <p:cNvSpPr txBox="1"/>
          <p:nvPr>
            <p:ph idx="2" type="body"/>
          </p:nvPr>
        </p:nvSpPr>
        <p:spPr>
          <a:xfrm>
            <a:off x="234315" y="893008"/>
            <a:ext cx="8674735" cy="3761712"/>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1800"/>
              <a:buNone/>
            </a:pPr>
            <a:r>
              <a:rPr b="1" lang="en-US" sz="1800"/>
              <a:t>Generative Adversarial Networks (GANs) are one of the most innovative ideas proposed in this decade. At its core, GANs are an unsupervised model for generating new elements from a set of similar elements.</a:t>
            </a:r>
            <a:endParaRPr/>
          </a:p>
          <a:p>
            <a:pPr indent="0" lvl="0" marL="0" rtl="0" algn="l">
              <a:lnSpc>
                <a:spcPct val="115000"/>
              </a:lnSpc>
              <a:spcBef>
                <a:spcPts val="0"/>
              </a:spcBef>
              <a:spcAft>
                <a:spcPts val="0"/>
              </a:spcAft>
              <a:buSzPts val="1800"/>
              <a:buNone/>
            </a:pPr>
            <a:r>
              <a:t/>
            </a:r>
            <a:endParaRPr b="1" sz="1800"/>
          </a:p>
          <a:p>
            <a:pPr indent="-285750" lvl="0" marL="285750" rtl="0" algn="l">
              <a:lnSpc>
                <a:spcPct val="115000"/>
              </a:lnSpc>
              <a:spcBef>
                <a:spcPts val="0"/>
              </a:spcBef>
              <a:spcAft>
                <a:spcPts val="0"/>
              </a:spcAft>
              <a:buSzPts val="1800"/>
              <a:buChar char="o"/>
            </a:pPr>
            <a:r>
              <a:rPr lang="en-US" sz="1800"/>
              <a:t>Today, we would like to provide a brief overview on our implementation of GANs for the purpose of generating human faces.</a:t>
            </a:r>
            <a:endParaRPr/>
          </a:p>
          <a:p>
            <a:pPr indent="-285750" lvl="0" marL="285750" rtl="0" algn="l">
              <a:lnSpc>
                <a:spcPct val="115000"/>
              </a:lnSpc>
              <a:spcBef>
                <a:spcPts val="0"/>
              </a:spcBef>
              <a:spcAft>
                <a:spcPts val="0"/>
              </a:spcAft>
              <a:buSzPts val="1800"/>
              <a:buChar char="o"/>
            </a:pPr>
            <a:r>
              <a:rPr lang="en-US" sz="1800"/>
              <a:t>In this proposed project, we chose a static dataset. Before we dive into the technical aspects for all those who are listening to the term GANs for the first time, let us provide a short introduction to the topic and provide relevance to its applications.</a:t>
            </a:r>
            <a:endParaRPr/>
          </a:p>
          <a:p>
            <a:pPr indent="0" lvl="0" marL="0" rtl="0" algn="l">
              <a:lnSpc>
                <a:spcPct val="115000"/>
              </a:lnSpc>
              <a:spcBef>
                <a:spcPts val="0"/>
              </a:spcBef>
              <a:spcAft>
                <a:spcPts val="0"/>
              </a:spcAft>
              <a:buSzPts val="1800"/>
              <a:buNone/>
            </a:pPr>
            <a:r>
              <a:t/>
            </a:r>
            <a:endParaRPr sz="1800"/>
          </a:p>
        </p:txBody>
      </p:sp>
      <p:sp>
        <p:nvSpPr>
          <p:cNvPr id="272" name="Google Shape;272;p56"/>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73" name="Google Shape;273;p56"/>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p>
            <a:pPr indent="-57150" lvl="0" marL="171450" rtl="0" algn="l">
              <a:lnSpc>
                <a:spcPct val="90000"/>
              </a:lnSpc>
              <a:spcBef>
                <a:spcPts val="0"/>
              </a:spcBef>
              <a:spcAft>
                <a:spcPts val="0"/>
              </a:spcAft>
              <a:buClr>
                <a:srgbClr val="990000"/>
              </a:buClr>
              <a:buSzPts val="1800"/>
              <a:buFont typeface="Arial"/>
              <a:buNone/>
            </a:pPr>
            <a:r>
              <a:rPr lang="en-US"/>
              <a:t>Proposed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7"/>
          <p:cNvSpPr txBox="1"/>
          <p:nvPr>
            <p:ph type="title"/>
          </p:nvPr>
        </p:nvSpPr>
        <p:spPr>
          <a:xfrm>
            <a:off x="234315" y="172178"/>
            <a:ext cx="8675400" cy="394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What?</a:t>
            </a:r>
            <a:endParaRPr/>
          </a:p>
        </p:txBody>
      </p:sp>
      <p:sp>
        <p:nvSpPr>
          <p:cNvPr id="279" name="Google Shape;279;p57"/>
          <p:cNvSpPr txBox="1"/>
          <p:nvPr>
            <p:ph idx="12" type="sldNum"/>
          </p:nvPr>
        </p:nvSpPr>
        <p:spPr>
          <a:xfrm>
            <a:off x="8448995" y="4892710"/>
            <a:ext cx="460800" cy="2190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80" name="Google Shape;280;p57"/>
          <p:cNvSpPr txBox="1"/>
          <p:nvPr>
            <p:ph idx="1" type="body"/>
          </p:nvPr>
        </p:nvSpPr>
        <p:spPr>
          <a:xfrm>
            <a:off x="234315" y="585091"/>
            <a:ext cx="8674800" cy="245100"/>
          </a:xfrm>
          <a:prstGeom prst="rect">
            <a:avLst/>
          </a:prstGeom>
          <a:noFill/>
          <a:ln>
            <a:noFill/>
          </a:ln>
        </p:spPr>
        <p:txBody>
          <a:bodyPr anchorCtr="0" anchor="ctr" bIns="45700" lIns="91425" spcFirstLastPara="1" rIns="91425" wrap="square" tIns="45700">
            <a:noAutofit/>
          </a:bodyPr>
          <a:lstStyle/>
          <a:p>
            <a:pPr indent="-57150" lvl="0" marL="171450" rtl="0" algn="l">
              <a:lnSpc>
                <a:spcPct val="90000"/>
              </a:lnSpc>
              <a:spcBef>
                <a:spcPts val="0"/>
              </a:spcBef>
              <a:spcAft>
                <a:spcPts val="0"/>
              </a:spcAft>
              <a:buClr>
                <a:srgbClr val="990000"/>
              </a:buClr>
              <a:buSzPts val="1800"/>
              <a:buFont typeface="Arial"/>
              <a:buNone/>
            </a:pPr>
            <a:r>
              <a:rPr lang="en-US"/>
              <a:t>Proposed Project</a:t>
            </a:r>
            <a:endParaRPr/>
          </a:p>
        </p:txBody>
      </p:sp>
      <p:pic>
        <p:nvPicPr>
          <p:cNvPr id="281" name="Google Shape;281;p57" title="Screen Recording 2021-04-27 at 1.03.53 PM.mov">
            <a:hlinkClick r:id="rId3"/>
          </p:cNvPr>
          <p:cNvPicPr preferRelativeResize="0"/>
          <p:nvPr/>
        </p:nvPicPr>
        <p:blipFill>
          <a:blip r:embed="rId4">
            <a:alphaModFix/>
          </a:blip>
          <a:stretch>
            <a:fillRect/>
          </a:stretch>
        </p:blipFill>
        <p:spPr>
          <a:xfrm>
            <a:off x="2665825" y="764175"/>
            <a:ext cx="3811800" cy="3546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8"/>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Why?</a:t>
            </a:r>
            <a:endParaRPr/>
          </a:p>
        </p:txBody>
      </p:sp>
      <p:sp>
        <p:nvSpPr>
          <p:cNvPr id="287" name="Google Shape;287;p58"/>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p>
            <a:pPr indent="0" lvl="0" marL="114300" rtl="0" algn="l">
              <a:lnSpc>
                <a:spcPct val="90000"/>
              </a:lnSpc>
              <a:spcBef>
                <a:spcPts val="750"/>
              </a:spcBef>
              <a:spcAft>
                <a:spcPts val="0"/>
              </a:spcAft>
              <a:buSzPts val="1800"/>
              <a:buNone/>
            </a:pPr>
            <a:r>
              <a:rPr lang="en-US"/>
              <a:t>The purpose of this project:</a:t>
            </a:r>
            <a:endParaRPr/>
          </a:p>
        </p:txBody>
      </p:sp>
      <p:sp>
        <p:nvSpPr>
          <p:cNvPr id="288" name="Google Shape;288;p58"/>
          <p:cNvSpPr txBox="1"/>
          <p:nvPr>
            <p:ph idx="2" type="body"/>
          </p:nvPr>
        </p:nvSpPr>
        <p:spPr>
          <a:xfrm>
            <a:off x="234315" y="893008"/>
            <a:ext cx="8675370" cy="3761712"/>
          </a:xfrm>
          <a:prstGeom prst="rect">
            <a:avLst/>
          </a:prstGeom>
          <a:noFill/>
          <a:ln>
            <a:noFill/>
          </a:ln>
        </p:spPr>
        <p:txBody>
          <a:bodyPr anchorCtr="0" anchor="t" bIns="45700" lIns="91425" spcFirstLastPara="1" rIns="91425" wrap="square" tIns="45700">
            <a:normAutofit/>
          </a:bodyPr>
          <a:lstStyle/>
          <a:p>
            <a:pPr indent="-317500" lvl="0" marL="457200" rtl="0" algn="l">
              <a:lnSpc>
                <a:spcPct val="90000"/>
              </a:lnSpc>
              <a:spcBef>
                <a:spcPts val="750"/>
              </a:spcBef>
              <a:spcAft>
                <a:spcPts val="0"/>
              </a:spcAft>
              <a:buClr>
                <a:schemeClr val="dk1"/>
              </a:buClr>
              <a:buSzPts val="1400"/>
              <a:buFont typeface="Courier New"/>
              <a:buChar char="o"/>
            </a:pPr>
            <a:r>
              <a:rPr lang="en-US"/>
              <a:t>Adding only a little amount of noise to the original data can lead to wrongly classify the items. This has happened to many of the conventional neural nets. Sometimes, even the most sophisticated networks were fooled/tricked into misclassifying things. </a:t>
            </a:r>
            <a:endParaRPr/>
          </a:p>
          <a:p>
            <a:pPr indent="-317500" lvl="0" marL="457200" rtl="0" algn="l">
              <a:lnSpc>
                <a:spcPct val="90000"/>
              </a:lnSpc>
              <a:spcBef>
                <a:spcPts val="750"/>
              </a:spcBef>
              <a:spcAft>
                <a:spcPts val="0"/>
              </a:spcAft>
              <a:buClr>
                <a:schemeClr val="dk1"/>
              </a:buClr>
              <a:buSzPts val="1400"/>
              <a:buFont typeface="Courier New"/>
              <a:buChar char="o"/>
            </a:pPr>
            <a:r>
              <a:rPr lang="en-US"/>
              <a:t>The funny thing is that the model’s confidence in wrongly classifying the item is more than when it calculates the correct predictions. All this happens due to a small noise that we introduce into the data. </a:t>
            </a:r>
            <a:endParaRPr/>
          </a:p>
          <a:p>
            <a:pPr indent="-317500" lvl="0" marL="457200" rtl="0" algn="l">
              <a:lnSpc>
                <a:spcPct val="90000"/>
              </a:lnSpc>
              <a:spcBef>
                <a:spcPts val="750"/>
              </a:spcBef>
              <a:spcAft>
                <a:spcPts val="0"/>
              </a:spcAft>
              <a:buClr>
                <a:schemeClr val="dk1"/>
              </a:buClr>
              <a:buSzPts val="1400"/>
              <a:buFont typeface="Courier New"/>
              <a:buChar char="o"/>
            </a:pPr>
            <a:r>
              <a:rPr lang="en-US"/>
              <a:t>This only leads to one conclusion that most ML models learn from a very small amount of data. This is bad because this leads to several problems including overfitting.</a:t>
            </a:r>
            <a:endParaRPr/>
          </a:p>
          <a:p>
            <a:pPr indent="-317500" lvl="0" marL="457200" rtl="0" algn="l">
              <a:lnSpc>
                <a:spcPct val="90000"/>
              </a:lnSpc>
              <a:spcBef>
                <a:spcPts val="750"/>
              </a:spcBef>
              <a:spcAft>
                <a:spcPts val="0"/>
              </a:spcAft>
              <a:buClr>
                <a:schemeClr val="dk1"/>
              </a:buClr>
              <a:buSzPts val="1400"/>
              <a:buFont typeface="Courier New"/>
              <a:buChar char="o"/>
            </a:pPr>
            <a:r>
              <a:rPr lang="en-US"/>
              <a:t>Although the boundaries of separation between the different groups appear to be linear, they are actually made up of linearities, and even a slight shift in a point in the feature space will cause data to be misclassified.</a:t>
            </a:r>
            <a:endParaRPr/>
          </a:p>
          <a:p>
            <a:pPr indent="-317500" lvl="0" marL="457200" rtl="0" algn="l">
              <a:lnSpc>
                <a:spcPct val="90000"/>
              </a:lnSpc>
              <a:spcBef>
                <a:spcPts val="750"/>
              </a:spcBef>
              <a:spcAft>
                <a:spcPts val="0"/>
              </a:spcAft>
              <a:buClr>
                <a:schemeClr val="dk1"/>
              </a:buClr>
              <a:buSzPts val="1400"/>
              <a:buFont typeface="Courier New"/>
              <a:buChar char="o"/>
            </a:pPr>
            <a:r>
              <a:rPr lang="en-US"/>
              <a:t>So, one of the most important reasons why we, as a team were interested in implementing GANs, is to address the above-mentioned shortage of data. Although this technique is now well implemented across multiple domains, there are still a lot of used cases to the most basic of GANs such as creating huge chunks of realistic-looking faces as data for face detection, object detection, and style transfer.</a:t>
            </a:r>
            <a:endParaRPr/>
          </a:p>
        </p:txBody>
      </p:sp>
      <p:sp>
        <p:nvSpPr>
          <p:cNvPr id="289" name="Google Shape;289;p58"/>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9"/>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How?</a:t>
            </a:r>
            <a:endParaRPr/>
          </a:p>
        </p:txBody>
      </p:sp>
      <p:sp>
        <p:nvSpPr>
          <p:cNvPr id="295" name="Google Shape;295;p59"/>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750"/>
              </a:spcBef>
              <a:spcAft>
                <a:spcPts val="0"/>
              </a:spcAft>
              <a:buClr>
                <a:srgbClr val="990000"/>
              </a:buClr>
              <a:buSzPts val="1800"/>
              <a:buFont typeface="Arial"/>
              <a:buChar char="-"/>
            </a:pPr>
            <a:r>
              <a:rPr lang="en-US"/>
              <a:t>Architecture of this Project</a:t>
            </a:r>
            <a:endParaRPr/>
          </a:p>
        </p:txBody>
      </p:sp>
      <p:sp>
        <p:nvSpPr>
          <p:cNvPr id="296" name="Google Shape;296;p59"/>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97" name="Google Shape;297;p59"/>
          <p:cNvPicPr preferRelativeResize="0"/>
          <p:nvPr/>
        </p:nvPicPr>
        <p:blipFill>
          <a:blip r:embed="rId3">
            <a:alphaModFix/>
          </a:blip>
          <a:stretch>
            <a:fillRect/>
          </a:stretch>
        </p:blipFill>
        <p:spPr>
          <a:xfrm>
            <a:off x="1934833" y="715400"/>
            <a:ext cx="5274342" cy="39557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0"/>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Past Research Work</a:t>
            </a:r>
            <a:endParaRPr/>
          </a:p>
        </p:txBody>
      </p:sp>
      <p:sp>
        <p:nvSpPr>
          <p:cNvPr id="303" name="Google Shape;303;p60"/>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750"/>
              </a:spcBef>
              <a:spcAft>
                <a:spcPts val="0"/>
              </a:spcAft>
              <a:buClr>
                <a:srgbClr val="990000"/>
              </a:buClr>
              <a:buSzPts val="1800"/>
              <a:buFont typeface="Arial"/>
              <a:buChar char="-"/>
            </a:pPr>
            <a:r>
              <a:rPr lang="en-US"/>
              <a:t>And our future scope</a:t>
            </a:r>
            <a:endParaRPr/>
          </a:p>
        </p:txBody>
      </p:sp>
      <p:sp>
        <p:nvSpPr>
          <p:cNvPr id="304" name="Google Shape;304;p60"/>
          <p:cNvSpPr txBox="1"/>
          <p:nvPr>
            <p:ph idx="2" type="body"/>
          </p:nvPr>
        </p:nvSpPr>
        <p:spPr>
          <a:xfrm>
            <a:off x="234315" y="893008"/>
            <a:ext cx="8675370" cy="3504063"/>
          </a:xfrm>
          <a:prstGeom prst="rect">
            <a:avLst/>
          </a:prstGeom>
          <a:noFill/>
          <a:ln>
            <a:noFill/>
          </a:ln>
        </p:spPr>
        <p:txBody>
          <a:bodyPr anchorCtr="0" anchor="t" bIns="45700" lIns="91425" spcFirstLastPara="1" rIns="91425" wrap="square" tIns="45700">
            <a:normAutofit/>
          </a:bodyPr>
          <a:lstStyle/>
          <a:p>
            <a:pPr indent="-317500" lvl="0" marL="457200" rtl="0" algn="l">
              <a:lnSpc>
                <a:spcPct val="90000"/>
              </a:lnSpc>
              <a:spcBef>
                <a:spcPts val="750"/>
              </a:spcBef>
              <a:spcAft>
                <a:spcPts val="0"/>
              </a:spcAft>
              <a:buClr>
                <a:schemeClr val="dk1"/>
              </a:buClr>
              <a:buSzPts val="1400"/>
              <a:buFont typeface="Courier New"/>
              <a:buChar char="o"/>
            </a:pPr>
            <a:r>
              <a:rPr lang="en-US"/>
              <a:t>Goodfellow, Ian, et al. “</a:t>
            </a:r>
            <a:r>
              <a:rPr lang="en-US" u="sng">
                <a:solidFill>
                  <a:schemeClr val="hlink"/>
                </a:solidFill>
                <a:hlinkClick r:id="rId3"/>
              </a:rPr>
              <a:t>Generative adversarial nets.</a:t>
            </a:r>
            <a:r>
              <a:rPr lang="en-US"/>
              <a:t>” Advances in neural information processing systems. 2014.</a:t>
            </a:r>
            <a:endParaRPr/>
          </a:p>
          <a:p>
            <a:pPr indent="-317500" lvl="0" marL="457200" rtl="0" algn="l">
              <a:lnSpc>
                <a:spcPct val="90000"/>
              </a:lnSpc>
              <a:spcBef>
                <a:spcPts val="750"/>
              </a:spcBef>
              <a:spcAft>
                <a:spcPts val="0"/>
              </a:spcAft>
              <a:buClr>
                <a:schemeClr val="dk1"/>
              </a:buClr>
              <a:buSzPts val="1400"/>
              <a:buFont typeface="Courier New"/>
              <a:buChar char="o"/>
            </a:pPr>
            <a:r>
              <a:rPr lang="en-US"/>
              <a:t>Isola, Phillip, et al. “</a:t>
            </a:r>
            <a:r>
              <a:rPr lang="en-US" u="sng">
                <a:solidFill>
                  <a:schemeClr val="hlink"/>
                </a:solidFill>
                <a:hlinkClick r:id="rId4"/>
              </a:rPr>
              <a:t>Image-to-image translation with conditional adversarial networks.</a:t>
            </a:r>
            <a:r>
              <a:rPr lang="en-US"/>
              <a:t>” Proceedings of the IEEE conference on computer vision and pattern recognition. 2017.</a:t>
            </a:r>
            <a:endParaRPr/>
          </a:p>
          <a:p>
            <a:pPr indent="-317500" lvl="0" marL="457200" rtl="0" algn="l">
              <a:lnSpc>
                <a:spcPct val="90000"/>
              </a:lnSpc>
              <a:spcBef>
                <a:spcPts val="750"/>
              </a:spcBef>
              <a:spcAft>
                <a:spcPts val="0"/>
              </a:spcAft>
              <a:buClr>
                <a:schemeClr val="dk1"/>
              </a:buClr>
              <a:buSzPts val="1400"/>
              <a:buFont typeface="Courier New"/>
              <a:buChar char="o"/>
            </a:pPr>
            <a:r>
              <a:rPr lang="en-US"/>
              <a:t>Salimans, Tim, et al. “</a:t>
            </a:r>
            <a:r>
              <a:rPr lang="en-US" u="sng">
                <a:solidFill>
                  <a:schemeClr val="hlink"/>
                </a:solidFill>
                <a:hlinkClick r:id="rId5"/>
              </a:rPr>
              <a:t>Improved techniques for training GANs.</a:t>
            </a:r>
            <a:r>
              <a:rPr lang="en-US"/>
              <a:t>” Advances in neural information processing systems. 2016.</a:t>
            </a:r>
            <a:endParaRPr/>
          </a:p>
          <a:p>
            <a:pPr indent="-228600" lvl="0" marL="457200" rtl="0" algn="l">
              <a:lnSpc>
                <a:spcPct val="90000"/>
              </a:lnSpc>
              <a:spcBef>
                <a:spcPts val="750"/>
              </a:spcBef>
              <a:spcAft>
                <a:spcPts val="0"/>
              </a:spcAft>
              <a:buClr>
                <a:schemeClr val="dk1"/>
              </a:buClr>
              <a:buSzPts val="1400"/>
              <a:buFont typeface="Courier New"/>
              <a:buNone/>
            </a:pPr>
            <a:r>
              <a:t/>
            </a:r>
            <a:endParaRPr/>
          </a:p>
          <a:p>
            <a:pPr indent="0" lvl="0" marL="139700" rtl="0" algn="l">
              <a:lnSpc>
                <a:spcPct val="90000"/>
              </a:lnSpc>
              <a:spcBef>
                <a:spcPts val="750"/>
              </a:spcBef>
              <a:spcAft>
                <a:spcPts val="0"/>
              </a:spcAft>
              <a:buSzPts val="1400"/>
              <a:buNone/>
            </a:pPr>
            <a:r>
              <a:rPr lang="en-US"/>
              <a:t>Although GANs evolved quickly, many results are stuck in academia. It is nice when models are made public as interactive tools. Many things can only be learned live, such as forcing algorithms to the extreme or playing with unusual choices.</a:t>
            </a:r>
            <a:endParaRPr/>
          </a:p>
          <a:p>
            <a:pPr indent="0" lvl="0" marL="139700" rtl="0" algn="l">
              <a:lnSpc>
                <a:spcPct val="90000"/>
              </a:lnSpc>
              <a:spcBef>
                <a:spcPts val="750"/>
              </a:spcBef>
              <a:spcAft>
                <a:spcPts val="0"/>
              </a:spcAft>
              <a:buSzPts val="1400"/>
              <a:buNone/>
            </a:pPr>
            <a:r>
              <a:rPr lang="en-US"/>
              <a:t>We wish to deploy our much-refined model as an online platform to generate data for users. The main goal of this platform will be to generate new data for the user based on their requirements. We believe that this will have a major impact in accessing and acquiring more images as data which will help many projects and prospective research work.</a:t>
            </a:r>
            <a:endParaRPr/>
          </a:p>
        </p:txBody>
      </p:sp>
      <p:sp>
        <p:nvSpPr>
          <p:cNvPr id="305" name="Google Shape;305;p60"/>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61"/>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Datasets</a:t>
            </a:r>
            <a:endParaRPr/>
          </a:p>
        </p:txBody>
      </p:sp>
      <p:sp>
        <p:nvSpPr>
          <p:cNvPr id="311" name="Google Shape;311;p61"/>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750"/>
              </a:spcBef>
              <a:spcAft>
                <a:spcPts val="0"/>
              </a:spcAft>
              <a:buClr>
                <a:srgbClr val="990000"/>
              </a:buClr>
              <a:buSzPts val="1800"/>
              <a:buFont typeface="Arial"/>
              <a:buChar char="-"/>
            </a:pPr>
            <a:r>
              <a:rPr lang="en-US"/>
              <a:t>Dataset used in this project</a:t>
            </a:r>
            <a:endParaRPr/>
          </a:p>
        </p:txBody>
      </p:sp>
      <p:sp>
        <p:nvSpPr>
          <p:cNvPr id="312" name="Google Shape;312;p61"/>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313" name="Google Shape;313;p61"/>
          <p:cNvSpPr txBox="1"/>
          <p:nvPr/>
        </p:nvSpPr>
        <p:spPr>
          <a:xfrm>
            <a:off x="234290" y="1360035"/>
            <a:ext cx="8674800" cy="2893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We checked on the following Datasets initially :</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CelebA Dataset</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Faces94 Dataset</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Flickr-Faces-HQ Dataset (FFHQ) Dataset</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After checking the datasets and the implementations , we have decided to work on the Flickr-Faces-HQ Dataset (FFHQ) Dataset.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Flickr-Faces-HQ Dataset (FFHQ) is a dataset which contains </a:t>
            </a:r>
            <a:r>
              <a:rPr lang="en-US"/>
              <a:t>52k</a:t>
            </a:r>
            <a:r>
              <a:rPr b="0" i="0" lang="en-US" sz="1400" u="none" cap="none" strike="noStrike">
                <a:solidFill>
                  <a:srgbClr val="000000"/>
                </a:solidFill>
                <a:latin typeface="Arial"/>
                <a:ea typeface="Arial"/>
                <a:cs typeface="Arial"/>
                <a:sym typeface="Arial"/>
              </a:rPr>
              <a:t> high-quality PNG images relating to human faces  at </a:t>
            </a:r>
            <a:r>
              <a:rPr lang="en-US"/>
              <a:t>512x512</a:t>
            </a:r>
            <a:r>
              <a:rPr b="0" i="0" lang="en-US" sz="1400" u="none" cap="none" strike="noStrike">
                <a:solidFill>
                  <a:srgbClr val="000000"/>
                </a:solidFill>
                <a:latin typeface="Arial"/>
                <a:ea typeface="Arial"/>
                <a:cs typeface="Arial"/>
                <a:sym typeface="Arial"/>
              </a:rPr>
              <a:t> resolution .This dataset includes more variation than CELEBA-HQ dataset in terms of age, ethnicity and image background, and also has much better coverage of accessories such as eyeglasses, sunglasses, hats, etc. The images were crawled from Flickr and then automatically aligned and cropped.  </a:t>
            </a:r>
            <a:endParaRPr/>
          </a:p>
        </p:txBody>
      </p:sp>
      <p:pic>
        <p:nvPicPr>
          <p:cNvPr descr="A collage of a person's face&#10;&#10;Description automatically generated" id="314" name="Google Shape;314;p61"/>
          <p:cNvPicPr preferRelativeResize="0"/>
          <p:nvPr/>
        </p:nvPicPr>
        <p:blipFill rotWithShape="1">
          <a:blip r:embed="rId3">
            <a:alphaModFix/>
          </a:blip>
          <a:srcRect b="0" l="0" r="0" t="0"/>
          <a:stretch/>
        </p:blipFill>
        <p:spPr>
          <a:xfrm>
            <a:off x="5458725" y="84350"/>
            <a:ext cx="3075275" cy="253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2"/>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Approach</a:t>
            </a:r>
            <a:endParaRPr/>
          </a:p>
        </p:txBody>
      </p:sp>
      <p:sp>
        <p:nvSpPr>
          <p:cNvPr id="320" name="Google Shape;320;p62"/>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750"/>
              </a:spcBef>
              <a:spcAft>
                <a:spcPts val="0"/>
              </a:spcAft>
              <a:buClr>
                <a:srgbClr val="990000"/>
              </a:buClr>
              <a:buSzPts val="1800"/>
              <a:buFont typeface="Arial"/>
              <a:buChar char="-"/>
            </a:pPr>
            <a:r>
              <a:rPr lang="en-US"/>
              <a:t>Discriminator</a:t>
            </a:r>
            <a:endParaRPr/>
          </a:p>
        </p:txBody>
      </p:sp>
      <p:pic>
        <p:nvPicPr>
          <p:cNvPr id="321" name="Google Shape;321;p62"/>
          <p:cNvPicPr preferRelativeResize="0"/>
          <p:nvPr/>
        </p:nvPicPr>
        <p:blipFill rotWithShape="1">
          <a:blip r:embed="rId3">
            <a:alphaModFix/>
          </a:blip>
          <a:srcRect b="0" l="0" r="0" t="0"/>
          <a:stretch/>
        </p:blipFill>
        <p:spPr>
          <a:xfrm>
            <a:off x="307775" y="1357875"/>
            <a:ext cx="3030250" cy="1969650"/>
          </a:xfrm>
          <a:prstGeom prst="rect">
            <a:avLst/>
          </a:prstGeom>
          <a:noFill/>
          <a:ln>
            <a:noFill/>
          </a:ln>
        </p:spPr>
      </p:pic>
      <p:sp>
        <p:nvSpPr>
          <p:cNvPr id="322" name="Google Shape;322;p62"/>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323" name="Google Shape;323;p62"/>
          <p:cNvSpPr txBox="1"/>
          <p:nvPr/>
        </p:nvSpPr>
        <p:spPr>
          <a:xfrm>
            <a:off x="3544975" y="225675"/>
            <a:ext cx="52845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US"/>
              <a:t>Discriminator is a 4 layer strided with batch normalisation (except input layer) and LeakyRelu activations with sigmoid on the final layer thus technically making it a binary classifier.</a:t>
            </a:r>
            <a:endParaRPr/>
          </a:p>
          <a:p>
            <a:pPr indent="0" lvl="0" marL="457200" rtl="0" algn="l">
              <a:spcBef>
                <a:spcPts val="0"/>
              </a:spcBef>
              <a:spcAft>
                <a:spcPts val="0"/>
              </a:spcAft>
              <a:buNone/>
            </a:pPr>
            <a:r>
              <a:t/>
            </a:r>
            <a:endParaRPr>
              <a:solidFill>
                <a:srgbClr val="8E0C33"/>
              </a:solidFill>
            </a:endParaRPr>
          </a:p>
          <a:p>
            <a:pPr indent="-317500" lvl="0" marL="457200" rtl="0" algn="l">
              <a:spcBef>
                <a:spcPts val="0"/>
              </a:spcBef>
              <a:spcAft>
                <a:spcPts val="0"/>
              </a:spcAft>
              <a:buSzPts val="1400"/>
              <a:buChar char="➔"/>
            </a:pPr>
            <a:r>
              <a:rPr lang="en-US"/>
              <a:t>Discriminator Loss :</a:t>
            </a:r>
            <a:endParaRPr/>
          </a:p>
          <a:p>
            <a:pPr indent="0" lvl="0" marL="457200" rtl="0" algn="l">
              <a:spcBef>
                <a:spcPts val="0"/>
              </a:spcBef>
              <a:spcAft>
                <a:spcPts val="0"/>
              </a:spcAft>
              <a:buNone/>
            </a:pPr>
            <a:r>
              <a:t/>
            </a:r>
            <a:endParaRPr/>
          </a:p>
          <a:p>
            <a:pPr indent="457200" lvl="0" marL="457200" rtl="0" algn="l">
              <a:spcBef>
                <a:spcPts val="0"/>
              </a:spcBef>
              <a:spcAft>
                <a:spcPts val="0"/>
              </a:spcAft>
              <a:buNone/>
            </a:pPr>
            <a:r>
              <a:rPr lang="en-US">
                <a:latin typeface="Verdana"/>
                <a:ea typeface="Verdana"/>
                <a:cs typeface="Verdana"/>
                <a:sym typeface="Verdana"/>
              </a:rPr>
              <a:t>      </a:t>
            </a:r>
            <a:r>
              <a:rPr lang="en-US">
                <a:latin typeface="Verdana"/>
                <a:ea typeface="Verdana"/>
                <a:cs typeface="Verdana"/>
                <a:sym typeface="Verdana"/>
              </a:rPr>
              <a:t>BCE(D(x), 1) + BCE(D(G(z)), 0)</a:t>
            </a:r>
            <a:endParaRPr>
              <a:latin typeface="Verdana"/>
              <a:ea typeface="Verdana"/>
              <a:cs typeface="Verdana"/>
              <a:sym typeface="Verdana"/>
            </a:endParaRPr>
          </a:p>
          <a:p>
            <a:pPr indent="0" lvl="0" marL="457200" rtl="0" algn="l">
              <a:spcBef>
                <a:spcPts val="0"/>
              </a:spcBef>
              <a:spcAft>
                <a:spcPts val="0"/>
              </a:spcAft>
              <a:buNone/>
            </a:pPr>
            <a:r>
              <a:t/>
            </a:r>
            <a:endParaRPr>
              <a:solidFill>
                <a:srgbClr val="8E0C33"/>
              </a:solidFill>
            </a:endParaRPr>
          </a:p>
          <a:p>
            <a:pPr indent="-317500" lvl="0" marL="457200" rtl="0" algn="l">
              <a:spcBef>
                <a:spcPts val="0"/>
              </a:spcBef>
              <a:spcAft>
                <a:spcPts val="0"/>
              </a:spcAft>
              <a:buSzPts val="1400"/>
              <a:buChar char="➔"/>
            </a:pPr>
            <a:r>
              <a:rPr lang="en-US"/>
              <a:t>The approach followed here is min-max algorithm. As Discriminator wants to maximize log probability of predicting one(real) for D(x) and minimize log prob of predicting zero(fake) for G(z)</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a:t>Nash Equilibrium of the model is attained when model can’t reduce loss without changing G(z) parameters.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3"/>
          <p:cNvSpPr txBox="1"/>
          <p:nvPr>
            <p:ph type="title"/>
          </p:nvPr>
        </p:nvSpPr>
        <p:spPr>
          <a:xfrm>
            <a:off x="234315" y="172178"/>
            <a:ext cx="8675370" cy="39461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Approach</a:t>
            </a:r>
            <a:endParaRPr/>
          </a:p>
        </p:txBody>
      </p:sp>
      <p:sp>
        <p:nvSpPr>
          <p:cNvPr id="329" name="Google Shape;329;p63"/>
          <p:cNvSpPr txBox="1"/>
          <p:nvPr>
            <p:ph idx="1" type="body"/>
          </p:nvPr>
        </p:nvSpPr>
        <p:spPr>
          <a:xfrm>
            <a:off x="234315" y="585091"/>
            <a:ext cx="8674735" cy="245172"/>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750"/>
              </a:spcBef>
              <a:spcAft>
                <a:spcPts val="0"/>
              </a:spcAft>
              <a:buClr>
                <a:srgbClr val="990000"/>
              </a:buClr>
              <a:buSzPts val="1800"/>
              <a:buFont typeface="Arial"/>
              <a:buChar char="-"/>
            </a:pPr>
            <a:r>
              <a:rPr lang="en-US"/>
              <a:t>Generator </a:t>
            </a:r>
            <a:endParaRPr/>
          </a:p>
        </p:txBody>
      </p:sp>
      <p:sp>
        <p:nvSpPr>
          <p:cNvPr id="330" name="Google Shape;330;p63"/>
          <p:cNvSpPr txBox="1"/>
          <p:nvPr>
            <p:ph idx="12" type="sldNum"/>
          </p:nvPr>
        </p:nvSpPr>
        <p:spPr>
          <a:xfrm>
            <a:off x="8448995" y="4892710"/>
            <a:ext cx="460690" cy="21888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31" name="Google Shape;331;p63"/>
          <p:cNvPicPr preferRelativeResize="0"/>
          <p:nvPr/>
        </p:nvPicPr>
        <p:blipFill rotWithShape="1">
          <a:blip r:embed="rId3">
            <a:alphaModFix/>
          </a:blip>
          <a:srcRect b="0" l="0" r="0" t="0"/>
          <a:stretch/>
        </p:blipFill>
        <p:spPr>
          <a:xfrm>
            <a:off x="234315" y="1247760"/>
            <a:ext cx="3105233" cy="1856737"/>
          </a:xfrm>
          <a:prstGeom prst="rect">
            <a:avLst/>
          </a:prstGeom>
          <a:noFill/>
          <a:ln>
            <a:noFill/>
          </a:ln>
        </p:spPr>
      </p:pic>
      <p:sp>
        <p:nvSpPr>
          <p:cNvPr id="332" name="Google Shape;332;p63"/>
          <p:cNvSpPr txBox="1"/>
          <p:nvPr/>
        </p:nvSpPr>
        <p:spPr>
          <a:xfrm>
            <a:off x="3657800" y="780450"/>
            <a:ext cx="51153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en-US">
                <a:solidFill>
                  <a:schemeClr val="dk1"/>
                </a:solidFill>
                <a:highlight>
                  <a:srgbClr val="FFFFFF"/>
                </a:highlight>
              </a:rPr>
              <a:t>Generator starts with input latent (random noise) and the loss is used to update the weights in such a way that it generates realistic images that fools discriminator.</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US">
                <a:solidFill>
                  <a:schemeClr val="dk1"/>
                </a:solidFill>
                <a:highlight>
                  <a:srgbClr val="FFFFFF"/>
                </a:highlight>
              </a:rPr>
              <a:t>It is 4 layered upsampled strided with batch normalization and Relu activations with Tanh on the output layer (normalized images).</a:t>
            </a:r>
            <a:endParaRPr>
              <a:solidFill>
                <a:schemeClr val="dk1"/>
              </a:solidFill>
              <a:highlight>
                <a:srgbClr val="FFFFFF"/>
              </a:highlight>
            </a:endParaRPr>
          </a:p>
          <a:p>
            <a:pPr indent="0" lvl="0" marL="457200" rtl="0" algn="l">
              <a:spcBef>
                <a:spcPts val="0"/>
              </a:spcBef>
              <a:spcAft>
                <a:spcPts val="0"/>
              </a:spcAft>
              <a:buNone/>
            </a:pPr>
            <a:r>
              <a:t/>
            </a:r>
            <a:endParaRPr>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US">
                <a:solidFill>
                  <a:schemeClr val="dk1"/>
                </a:solidFill>
                <a:highlight>
                  <a:srgbClr val="FFFFFF"/>
                </a:highlight>
              </a:rPr>
              <a:t>Generator Loss:</a:t>
            </a:r>
            <a:endParaRPr>
              <a:solidFill>
                <a:schemeClr val="dk1"/>
              </a:solidFill>
              <a:highlight>
                <a:srgbClr val="FFFFFF"/>
              </a:highlight>
            </a:endParaRPr>
          </a:p>
          <a:p>
            <a:pPr indent="0" lvl="0" marL="1371600" rtl="0" algn="l">
              <a:spcBef>
                <a:spcPts val="0"/>
              </a:spcBef>
              <a:spcAft>
                <a:spcPts val="0"/>
              </a:spcAft>
              <a:buNone/>
            </a:pPr>
            <a:r>
              <a:rPr lang="en-US">
                <a:solidFill>
                  <a:schemeClr val="dk1"/>
                </a:solidFill>
                <a:latin typeface="Verdana"/>
                <a:ea typeface="Verdana"/>
                <a:cs typeface="Verdana"/>
                <a:sym typeface="Verdana"/>
              </a:rPr>
              <a:t>       </a:t>
            </a:r>
            <a:r>
              <a:rPr lang="en-US">
                <a:solidFill>
                  <a:schemeClr val="dk1"/>
                </a:solidFill>
                <a:latin typeface="Verdana"/>
                <a:ea typeface="Verdana"/>
                <a:cs typeface="Verdana"/>
                <a:sym typeface="Verdana"/>
              </a:rPr>
              <a:t>BCE(D(G(z)) , 1)</a:t>
            </a:r>
            <a:endParaRPr>
              <a:solidFill>
                <a:schemeClr val="dk1"/>
              </a:solidFill>
              <a:latin typeface="Verdana"/>
              <a:ea typeface="Verdana"/>
              <a:cs typeface="Verdana"/>
              <a:sym typeface="Verdana"/>
            </a:endParaRPr>
          </a:p>
          <a:p>
            <a:pPr indent="0" lvl="0" marL="1371600" rtl="0" algn="l">
              <a:spcBef>
                <a:spcPts val="0"/>
              </a:spcBef>
              <a:spcAft>
                <a:spcPts val="0"/>
              </a:spcAft>
              <a:buNone/>
            </a:pPr>
            <a:r>
              <a:t/>
            </a:r>
            <a:endParaRPr>
              <a:solidFill>
                <a:schemeClr val="dk1"/>
              </a:solidFill>
              <a:latin typeface="Verdana"/>
              <a:ea typeface="Verdana"/>
              <a:cs typeface="Verdana"/>
              <a:sym typeface="Verdana"/>
            </a:endParaRPr>
          </a:p>
          <a:p>
            <a:pPr indent="-317500" lvl="0" marL="457200" rtl="0" algn="l">
              <a:spcBef>
                <a:spcPts val="0"/>
              </a:spcBef>
              <a:spcAft>
                <a:spcPts val="0"/>
              </a:spcAft>
              <a:buClr>
                <a:schemeClr val="dk1"/>
              </a:buClr>
              <a:buSzPts val="1400"/>
              <a:buChar char="➔"/>
            </a:pPr>
            <a:r>
              <a:rPr lang="en-US">
                <a:solidFill>
                  <a:schemeClr val="dk1"/>
                </a:solidFill>
              </a:rPr>
              <a:t>The approach followed here is images output by generator should be assigned a high probability (perfect being 1) by discriminator.</a:t>
            </a:r>
            <a:endParaRPr>
              <a:solidFill>
                <a:schemeClr val="dk1"/>
              </a:solidFill>
            </a:endParaRPr>
          </a:p>
          <a:p>
            <a:pPr indent="457200" lvl="0" marL="457200" rtl="0" algn="l">
              <a:spcBef>
                <a:spcPts val="0"/>
              </a:spcBef>
              <a:spcAft>
                <a:spcPts val="0"/>
              </a:spcAft>
              <a:buNone/>
            </a:pPr>
            <a:r>
              <a:t/>
            </a:r>
            <a:endParaRPr>
              <a:solidFill>
                <a:schemeClr val="dk1"/>
              </a:solidFill>
              <a:latin typeface="Verdana"/>
              <a:ea typeface="Verdana"/>
              <a:cs typeface="Verdana"/>
              <a:sym typeface="Verdana"/>
            </a:endParaRPr>
          </a:p>
          <a:p>
            <a:pPr indent="457200" lvl="0" marL="457200" rtl="0" algn="l">
              <a:spcBef>
                <a:spcPts val="0"/>
              </a:spcBef>
              <a:spcAft>
                <a:spcPts val="0"/>
              </a:spcAft>
              <a:buNone/>
            </a:pPr>
            <a:r>
              <a:rPr lang="en-US">
                <a:solidFill>
                  <a:schemeClr val="dk1"/>
                </a:solidFill>
                <a:latin typeface="Verdana"/>
                <a:ea typeface="Verdana"/>
                <a:cs typeface="Verdana"/>
                <a:sym typeface="Verdana"/>
              </a:rPr>
              <a:t>								</a:t>
            </a:r>
            <a:endParaRPr>
              <a:solidFill>
                <a:schemeClr val="dk1"/>
              </a:solidFill>
              <a:latin typeface="Verdana"/>
              <a:ea typeface="Verdana"/>
              <a:cs typeface="Verdana"/>
              <a:sym typeface="Verdana"/>
            </a:endParaRPr>
          </a:p>
          <a:p>
            <a:pPr indent="0" lvl="0" marL="0" rtl="0" algn="l">
              <a:spcBef>
                <a:spcPts val="0"/>
              </a:spcBef>
              <a:spcAft>
                <a:spcPts val="0"/>
              </a:spcAft>
              <a:buNone/>
            </a:pPr>
            <a:r>
              <a:t/>
            </a:r>
            <a:endParaRPr>
              <a:solidFill>
                <a:schemeClr val="dk1"/>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